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4"/>
  </p:sldMasterIdLst>
  <p:notesMasterIdLst>
    <p:notesMasterId r:id="rId25"/>
  </p:notesMasterIdLst>
  <p:handoutMasterIdLst>
    <p:handoutMasterId r:id="rId26"/>
  </p:handoutMasterIdLst>
  <p:sldIdLst>
    <p:sldId id="325" r:id="rId5"/>
    <p:sldId id="887" r:id="rId6"/>
    <p:sldId id="886" r:id="rId7"/>
    <p:sldId id="879" r:id="rId8"/>
    <p:sldId id="874" r:id="rId9"/>
    <p:sldId id="875" r:id="rId10"/>
    <p:sldId id="883" r:id="rId11"/>
    <p:sldId id="873" r:id="rId12"/>
    <p:sldId id="889" r:id="rId13"/>
    <p:sldId id="890" r:id="rId14"/>
    <p:sldId id="891" r:id="rId15"/>
    <p:sldId id="892" r:id="rId16"/>
    <p:sldId id="893" r:id="rId17"/>
    <p:sldId id="884" r:id="rId18"/>
    <p:sldId id="885" r:id="rId19"/>
    <p:sldId id="895" r:id="rId20"/>
    <p:sldId id="896" r:id="rId21"/>
    <p:sldId id="897" r:id="rId22"/>
    <p:sldId id="898" r:id="rId23"/>
    <p:sldId id="881"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Krinke" initials="CK" lastIdx="25" clrIdx="0">
    <p:extLst>
      <p:ext uri="{19B8F6BF-5375-455C-9EA6-DF929625EA0E}">
        <p15:presenceInfo xmlns:p15="http://schemas.microsoft.com/office/powerpoint/2012/main" userId="S-1-5-21-145012770-2172889430-2296263792-9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A"/>
    <a:srgbClr val="0C3C72"/>
    <a:srgbClr val="660066"/>
    <a:srgbClr val="0033CC"/>
    <a:srgbClr val="CCFFFF"/>
    <a:srgbClr val="CCFFCC"/>
    <a:srgbClr val="CCCCFF"/>
    <a:srgbClr val="008080"/>
    <a:srgbClr val="00008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77" autoAdjust="0"/>
    <p:restoredTop sz="80128" autoAdjust="0"/>
  </p:normalViewPr>
  <p:slideViewPr>
    <p:cSldViewPr snapToGrid="0" snapToObjects="1">
      <p:cViewPr varScale="1">
        <p:scale>
          <a:sx n="63" d="100"/>
          <a:sy n="63" d="100"/>
        </p:scale>
        <p:origin x="2251" y="67"/>
      </p:cViewPr>
      <p:guideLst>
        <p:guide orient="horz" pos="2160"/>
        <p:guide pos="3840"/>
      </p:guideLst>
    </p:cSldViewPr>
  </p:slideViewPr>
  <p:outlineViewPr>
    <p:cViewPr>
      <p:scale>
        <a:sx n="33" d="100"/>
        <a:sy n="33" d="100"/>
      </p:scale>
      <p:origin x="0" y="-14310"/>
    </p:cViewPr>
  </p:outlineViewPr>
  <p:notesTextViewPr>
    <p:cViewPr>
      <p:scale>
        <a:sx n="150" d="100"/>
        <a:sy n="150" d="100"/>
      </p:scale>
      <p:origin x="0" y="0"/>
    </p:cViewPr>
  </p:notesTextViewPr>
  <p:sorterViewPr>
    <p:cViewPr>
      <p:scale>
        <a:sx n="80" d="100"/>
        <a:sy n="80" d="100"/>
      </p:scale>
      <p:origin x="0" y="0"/>
    </p:cViewPr>
  </p:sorterViewPr>
  <p:notesViewPr>
    <p:cSldViewPr snapToGrid="0" snapToObjects="1">
      <p:cViewPr varScale="1">
        <p:scale>
          <a:sx n="139" d="100"/>
          <a:sy n="139" d="100"/>
        </p:scale>
        <p:origin x="132" y="9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1" cy="464820"/>
          </a:xfrm>
          <a:prstGeom prst="rect">
            <a:avLst/>
          </a:prstGeom>
        </p:spPr>
        <p:txBody>
          <a:bodyPr vert="horz" lIns="93117" tIns="46557" rIns="93117" bIns="46557" rtlCol="0"/>
          <a:lstStyle>
            <a:lvl1pPr algn="l">
              <a:defRPr sz="1300"/>
            </a:lvl1pPr>
          </a:lstStyle>
          <a:p>
            <a:endParaRPr lang="en-US"/>
          </a:p>
        </p:txBody>
      </p:sp>
      <p:sp>
        <p:nvSpPr>
          <p:cNvPr id="3" name="Date Placeholder 2"/>
          <p:cNvSpPr>
            <a:spLocks noGrp="1"/>
          </p:cNvSpPr>
          <p:nvPr>
            <p:ph type="dt" sz="quarter" idx="1"/>
          </p:nvPr>
        </p:nvSpPr>
        <p:spPr>
          <a:xfrm>
            <a:off x="3970940" y="1"/>
            <a:ext cx="3037841" cy="464820"/>
          </a:xfrm>
          <a:prstGeom prst="rect">
            <a:avLst/>
          </a:prstGeom>
        </p:spPr>
        <p:txBody>
          <a:bodyPr vert="horz" lIns="93117" tIns="46557" rIns="93117" bIns="46557" rtlCol="0"/>
          <a:lstStyle>
            <a:lvl1pPr algn="r">
              <a:defRPr sz="1300"/>
            </a:lvl1pPr>
          </a:lstStyle>
          <a:p>
            <a:fld id="{B713F6CA-1415-9840-924E-A6253A6B25CE}" type="datetimeFigureOut">
              <a:rPr lang="en-US" smtClean="0"/>
              <a:pPr/>
              <a:t>10/30/2023</a:t>
            </a:fld>
            <a:endParaRPr lang="en-US"/>
          </a:p>
        </p:txBody>
      </p:sp>
      <p:sp>
        <p:nvSpPr>
          <p:cNvPr id="4" name="Footer Placeholder 3"/>
          <p:cNvSpPr>
            <a:spLocks noGrp="1"/>
          </p:cNvSpPr>
          <p:nvPr>
            <p:ph type="ftr" sz="quarter" idx="2"/>
          </p:nvPr>
        </p:nvSpPr>
        <p:spPr>
          <a:xfrm>
            <a:off x="3" y="8829968"/>
            <a:ext cx="3037841" cy="464820"/>
          </a:xfrm>
          <a:prstGeom prst="rect">
            <a:avLst/>
          </a:prstGeom>
        </p:spPr>
        <p:txBody>
          <a:bodyPr vert="horz" lIns="93117" tIns="46557" rIns="93117" bIns="46557" rtlCol="0" anchor="b"/>
          <a:lstStyle>
            <a:lvl1pPr algn="l">
              <a:defRPr sz="1300"/>
            </a:lvl1pPr>
          </a:lstStyle>
          <a:p>
            <a:endParaRPr lang="en-US"/>
          </a:p>
        </p:txBody>
      </p:sp>
      <p:sp>
        <p:nvSpPr>
          <p:cNvPr id="5" name="Slide Number Placeholder 4"/>
          <p:cNvSpPr>
            <a:spLocks noGrp="1"/>
          </p:cNvSpPr>
          <p:nvPr>
            <p:ph type="sldNum" sz="quarter" idx="3"/>
          </p:nvPr>
        </p:nvSpPr>
        <p:spPr>
          <a:xfrm>
            <a:off x="3970940" y="8829968"/>
            <a:ext cx="3037841" cy="464820"/>
          </a:xfrm>
          <a:prstGeom prst="rect">
            <a:avLst/>
          </a:prstGeom>
        </p:spPr>
        <p:txBody>
          <a:bodyPr vert="horz" lIns="93117" tIns="46557" rIns="93117" bIns="46557" rtlCol="0" anchor="b"/>
          <a:lstStyle>
            <a:lvl1pPr algn="r">
              <a:defRPr sz="1300"/>
            </a:lvl1pPr>
          </a:lstStyle>
          <a:p>
            <a:fld id="{765CDDD2-5713-7B45-96FB-2A8C41EC9948}" type="slidenum">
              <a:rPr lang="en-US" smtClean="0"/>
              <a:pPr/>
              <a:t>‹#›</a:t>
            </a:fld>
            <a:endParaRPr lang="en-US"/>
          </a:p>
        </p:txBody>
      </p:sp>
    </p:spTree>
    <p:extLst>
      <p:ext uri="{BB962C8B-B14F-4D97-AF65-F5344CB8AC3E}">
        <p14:creationId xmlns:p14="http://schemas.microsoft.com/office/powerpoint/2010/main" val="1432104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1" cy="464820"/>
          </a:xfrm>
          <a:prstGeom prst="rect">
            <a:avLst/>
          </a:prstGeom>
        </p:spPr>
        <p:txBody>
          <a:bodyPr vert="horz" lIns="93117" tIns="46557" rIns="93117" bIns="46557" rtlCol="0"/>
          <a:lstStyle>
            <a:lvl1pPr algn="l">
              <a:defRPr sz="1300"/>
            </a:lvl1pPr>
          </a:lstStyle>
          <a:p>
            <a:endParaRPr lang="en-US"/>
          </a:p>
        </p:txBody>
      </p:sp>
      <p:sp>
        <p:nvSpPr>
          <p:cNvPr id="3" name="Date Placeholder 2"/>
          <p:cNvSpPr>
            <a:spLocks noGrp="1"/>
          </p:cNvSpPr>
          <p:nvPr>
            <p:ph type="dt" idx="1"/>
          </p:nvPr>
        </p:nvSpPr>
        <p:spPr>
          <a:xfrm>
            <a:off x="3970940" y="1"/>
            <a:ext cx="3037841" cy="464820"/>
          </a:xfrm>
          <a:prstGeom prst="rect">
            <a:avLst/>
          </a:prstGeom>
        </p:spPr>
        <p:txBody>
          <a:bodyPr vert="horz" lIns="93117" tIns="46557" rIns="93117" bIns="46557" rtlCol="0"/>
          <a:lstStyle>
            <a:lvl1pPr algn="r">
              <a:defRPr sz="1300"/>
            </a:lvl1pPr>
          </a:lstStyle>
          <a:p>
            <a:fld id="{DAB3E598-CC5F-1645-A96C-DA71B6295F16}" type="datetimeFigureOut">
              <a:rPr lang="en-US" smtClean="0"/>
              <a:pPr/>
              <a:t>10/30/2023</a:t>
            </a:fld>
            <a:endParaRPr lang="en-US"/>
          </a:p>
        </p:txBody>
      </p:sp>
      <p:sp>
        <p:nvSpPr>
          <p:cNvPr id="4" name="Slide Image Placeholder 3"/>
          <p:cNvSpPr>
            <a:spLocks noGrp="1" noRot="1" noChangeAspect="1"/>
          </p:cNvSpPr>
          <p:nvPr>
            <p:ph type="sldImg" idx="2"/>
          </p:nvPr>
        </p:nvSpPr>
        <p:spPr>
          <a:xfrm>
            <a:off x="406400" y="695325"/>
            <a:ext cx="6197600" cy="3487738"/>
          </a:xfrm>
          <a:prstGeom prst="rect">
            <a:avLst/>
          </a:prstGeom>
          <a:noFill/>
          <a:ln w="12700">
            <a:solidFill>
              <a:prstClr val="black"/>
            </a:solidFill>
          </a:ln>
        </p:spPr>
        <p:txBody>
          <a:bodyPr vert="horz" lIns="93117" tIns="46557" rIns="93117" bIns="4655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17" tIns="46557" rIns="93117" bIns="465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968"/>
            <a:ext cx="3037841" cy="464820"/>
          </a:xfrm>
          <a:prstGeom prst="rect">
            <a:avLst/>
          </a:prstGeom>
        </p:spPr>
        <p:txBody>
          <a:bodyPr vert="horz" lIns="93117" tIns="46557" rIns="93117" bIns="46557" rtlCol="0" anchor="b"/>
          <a:lstStyle>
            <a:lvl1pPr algn="l">
              <a:defRPr sz="1300"/>
            </a:lvl1pPr>
          </a:lstStyle>
          <a:p>
            <a:endParaRPr lang="en-US"/>
          </a:p>
        </p:txBody>
      </p:sp>
      <p:sp>
        <p:nvSpPr>
          <p:cNvPr id="7" name="Slide Number Placeholder 6"/>
          <p:cNvSpPr>
            <a:spLocks noGrp="1"/>
          </p:cNvSpPr>
          <p:nvPr>
            <p:ph type="sldNum" sz="quarter" idx="5"/>
          </p:nvPr>
        </p:nvSpPr>
        <p:spPr>
          <a:xfrm>
            <a:off x="3970940" y="8829968"/>
            <a:ext cx="3037841" cy="464820"/>
          </a:xfrm>
          <a:prstGeom prst="rect">
            <a:avLst/>
          </a:prstGeom>
        </p:spPr>
        <p:txBody>
          <a:bodyPr vert="horz" lIns="93117" tIns="46557" rIns="93117" bIns="46557" rtlCol="0" anchor="b"/>
          <a:lstStyle>
            <a:lvl1pPr algn="r">
              <a:defRPr sz="1300"/>
            </a:lvl1pPr>
          </a:lstStyle>
          <a:p>
            <a:fld id="{34E984B5-9D34-CA46-A935-99C9F81C65C2}" type="slidenum">
              <a:rPr lang="en-US" smtClean="0"/>
              <a:pPr/>
              <a:t>‹#›</a:t>
            </a:fld>
            <a:endParaRPr lang="en-US"/>
          </a:p>
        </p:txBody>
      </p:sp>
    </p:spTree>
    <p:extLst>
      <p:ext uri="{BB962C8B-B14F-4D97-AF65-F5344CB8AC3E}">
        <p14:creationId xmlns:p14="http://schemas.microsoft.com/office/powerpoint/2010/main" val="41826328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06400" y="695325"/>
            <a:ext cx="6197600" cy="3487738"/>
          </a:xfrm>
          <a:ln/>
        </p:spPr>
      </p:sp>
      <p:sp>
        <p:nvSpPr>
          <p:cNvPr id="3" name="Notes Placeholder 2"/>
          <p:cNvSpPr>
            <a:spLocks noGrp="1"/>
          </p:cNvSpPr>
          <p:nvPr>
            <p:ph type="body" idx="1"/>
          </p:nvPr>
        </p:nvSpPr>
        <p:spPr/>
        <p:txBody>
          <a:bodyPr>
            <a:normAutofit/>
          </a:bodyPr>
          <a:lstStyle/>
          <a:p>
            <a:pPr>
              <a:defRPr/>
            </a:pPr>
            <a:endParaRPr lang="en-US" sz="1300" dirty="0">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746">
              <a:defRPr>
                <a:solidFill>
                  <a:schemeClr val="tx1"/>
                </a:solidFill>
                <a:latin typeface="Arial" panose="020B0604020202020204" pitchFamily="34" charset="0"/>
              </a:defRPr>
            </a:lvl1pPr>
            <a:lvl2pPr marL="751313" indent="-288967" defTabSz="940746">
              <a:defRPr>
                <a:solidFill>
                  <a:schemeClr val="tx1"/>
                </a:solidFill>
                <a:latin typeface="Arial" panose="020B0604020202020204" pitchFamily="34" charset="0"/>
              </a:defRPr>
            </a:lvl2pPr>
            <a:lvl3pPr marL="1155865" indent="-231174" defTabSz="940746">
              <a:defRPr>
                <a:solidFill>
                  <a:schemeClr val="tx1"/>
                </a:solidFill>
                <a:latin typeface="Arial" panose="020B0604020202020204" pitchFamily="34" charset="0"/>
              </a:defRPr>
            </a:lvl3pPr>
            <a:lvl4pPr marL="1618211" indent="-231174" defTabSz="940746">
              <a:defRPr>
                <a:solidFill>
                  <a:schemeClr val="tx1"/>
                </a:solidFill>
                <a:latin typeface="Arial" panose="020B0604020202020204" pitchFamily="34" charset="0"/>
              </a:defRPr>
            </a:lvl4pPr>
            <a:lvl5pPr marL="2080559" indent="-231174" defTabSz="940746">
              <a:defRPr>
                <a:solidFill>
                  <a:schemeClr val="tx1"/>
                </a:solidFill>
                <a:latin typeface="Arial" panose="020B0604020202020204" pitchFamily="34" charset="0"/>
              </a:defRPr>
            </a:lvl5pPr>
            <a:lvl6pPr marL="2542904" indent="-231174" defTabSz="940746" eaLnBrk="0" fontAlgn="base" hangingPunct="0">
              <a:spcBef>
                <a:spcPct val="0"/>
              </a:spcBef>
              <a:spcAft>
                <a:spcPct val="0"/>
              </a:spcAft>
              <a:defRPr>
                <a:solidFill>
                  <a:schemeClr val="tx1"/>
                </a:solidFill>
                <a:latin typeface="Arial" panose="020B0604020202020204" pitchFamily="34" charset="0"/>
              </a:defRPr>
            </a:lvl6pPr>
            <a:lvl7pPr marL="3005250" indent="-231174" defTabSz="940746" eaLnBrk="0" fontAlgn="base" hangingPunct="0">
              <a:spcBef>
                <a:spcPct val="0"/>
              </a:spcBef>
              <a:spcAft>
                <a:spcPct val="0"/>
              </a:spcAft>
              <a:defRPr>
                <a:solidFill>
                  <a:schemeClr val="tx1"/>
                </a:solidFill>
                <a:latin typeface="Arial" panose="020B0604020202020204" pitchFamily="34" charset="0"/>
              </a:defRPr>
            </a:lvl7pPr>
            <a:lvl8pPr marL="3467597" indent="-231174" defTabSz="940746" eaLnBrk="0" fontAlgn="base" hangingPunct="0">
              <a:spcBef>
                <a:spcPct val="0"/>
              </a:spcBef>
              <a:spcAft>
                <a:spcPct val="0"/>
              </a:spcAft>
              <a:defRPr>
                <a:solidFill>
                  <a:schemeClr val="tx1"/>
                </a:solidFill>
                <a:latin typeface="Arial" panose="020B0604020202020204" pitchFamily="34" charset="0"/>
              </a:defRPr>
            </a:lvl8pPr>
            <a:lvl9pPr marL="3929942" indent="-231174" defTabSz="940746" eaLnBrk="0" fontAlgn="base" hangingPunct="0">
              <a:spcBef>
                <a:spcPct val="0"/>
              </a:spcBef>
              <a:spcAft>
                <a:spcPct val="0"/>
              </a:spcAft>
              <a:defRPr>
                <a:solidFill>
                  <a:schemeClr val="tx1"/>
                </a:solidFill>
                <a:latin typeface="Arial" panose="020B0604020202020204" pitchFamily="34" charset="0"/>
              </a:defRPr>
            </a:lvl9pPr>
          </a:lstStyle>
          <a:p>
            <a:fld id="{72E94F55-1FD4-4735-9EE5-D63DB112B171}" type="slidenum">
              <a:rPr lang="en-US" altLang="en-US" smtClean="0">
                <a:solidFill>
                  <a:srgbClr val="000000"/>
                </a:solidFill>
              </a:rPr>
              <a:pPr/>
              <a:t>1</a:t>
            </a:fld>
            <a:endParaRPr lang="en-US" altLang="en-US">
              <a:solidFill>
                <a:srgbClr val="000000"/>
              </a:solidFill>
            </a:endParaRPr>
          </a:p>
        </p:txBody>
      </p:sp>
    </p:spTree>
    <p:extLst>
      <p:ext uri="{BB962C8B-B14F-4D97-AF65-F5344CB8AC3E}">
        <p14:creationId xmlns:p14="http://schemas.microsoft.com/office/powerpoint/2010/main" val="4119095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10</a:t>
            </a:fld>
            <a:endParaRPr lang="en-US"/>
          </a:p>
        </p:txBody>
      </p:sp>
    </p:spTree>
    <p:extLst>
      <p:ext uri="{BB962C8B-B14F-4D97-AF65-F5344CB8AC3E}">
        <p14:creationId xmlns:p14="http://schemas.microsoft.com/office/powerpoint/2010/main" val="4263944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11</a:t>
            </a:fld>
            <a:endParaRPr lang="en-US"/>
          </a:p>
        </p:txBody>
      </p:sp>
    </p:spTree>
    <p:extLst>
      <p:ext uri="{BB962C8B-B14F-4D97-AF65-F5344CB8AC3E}">
        <p14:creationId xmlns:p14="http://schemas.microsoft.com/office/powerpoint/2010/main" val="631281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12</a:t>
            </a:fld>
            <a:endParaRPr lang="en-US"/>
          </a:p>
        </p:txBody>
      </p:sp>
    </p:spTree>
    <p:extLst>
      <p:ext uri="{BB962C8B-B14F-4D97-AF65-F5344CB8AC3E}">
        <p14:creationId xmlns:p14="http://schemas.microsoft.com/office/powerpoint/2010/main" val="206947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13</a:t>
            </a:fld>
            <a:endParaRPr lang="en-US"/>
          </a:p>
        </p:txBody>
      </p:sp>
    </p:spTree>
    <p:extLst>
      <p:ext uri="{BB962C8B-B14F-4D97-AF65-F5344CB8AC3E}">
        <p14:creationId xmlns:p14="http://schemas.microsoft.com/office/powerpoint/2010/main" val="1229758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613909"/>
          </a:xfrm>
        </p:spPr>
        <p:txBody>
          <a:bodyPr>
            <a:normAutofit/>
          </a:bodyPr>
          <a:lstStyle/>
          <a:p>
            <a:pPr marL="0" marR="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 2.      Curriculum on values: </a:t>
            </a:r>
            <a:r>
              <a:rPr lang="en-US" sz="1600" dirty="0">
                <a:solidFill>
                  <a:srgbClr val="000000"/>
                </a:solidFill>
                <a:effectLst/>
                <a:ea typeface="Times New Roman" panose="02020603050405020304" pitchFamily="18" charset="0"/>
                <a:cs typeface="Times New Roman" panose="02020603050405020304" pitchFamily="18" charset="0"/>
              </a:rPr>
              <a:t>We were asked to consider how we might respond to the challenges </a:t>
            </a:r>
            <a:endParaRPr lang="en-US" sz="1600" dirty="0">
              <a:effectLst/>
              <a:ea typeface="Calibri" panose="020F0502020204030204" pitchFamily="34" charset="0"/>
              <a:cs typeface="Times New Roman" panose="02020603050405020304" pitchFamily="18" charset="0"/>
            </a:endParaRPr>
          </a:p>
          <a:p>
            <a:pPr marL="0" marR="0" indent="457200">
              <a:lnSpc>
                <a:spcPct val="107000"/>
              </a:lnSpc>
              <a:spcBef>
                <a:spcPts val="0"/>
              </a:spcBef>
              <a:spcAft>
                <a:spcPts val="0"/>
              </a:spcAft>
            </a:pPr>
            <a:r>
              <a:rPr lang="en-US" sz="1600" dirty="0">
                <a:solidFill>
                  <a:srgbClr val="000000"/>
                </a:solidFill>
                <a:effectLst/>
                <a:ea typeface="Times New Roman" panose="02020603050405020304" pitchFamily="18" charset="0"/>
                <a:cs typeface="Times New Roman" panose="02020603050405020304" pitchFamily="18" charset="0"/>
              </a:rPr>
              <a:t>posed to humanities education and citizenship by technological innovations such as AI.</a:t>
            </a:r>
            <a:endParaRPr lang="en-US" sz="1600" dirty="0">
              <a:effectLst/>
              <a:ea typeface="Calibri" panose="020F0502020204030204" pitchFamily="34" charset="0"/>
              <a:cs typeface="Times New Roman" panose="02020603050405020304" pitchFamily="18" charset="0"/>
            </a:endParaRPr>
          </a:p>
          <a:p>
            <a:pPr marL="0" marR="0" indent="45720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 </a:t>
            </a:r>
            <a:endParaRPr lang="en-US" sz="16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a.      A general course on values that is available to some campuses and their students to</a:t>
            </a:r>
            <a:endParaRPr lang="en-US" sz="16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	partake in this or not. </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b.      Model that could be adopted and employed by campuses who want to have a shared </a:t>
            </a:r>
            <a:endParaRPr lang="en-US" sz="1600" dirty="0">
              <a:effectLst/>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learning experience that forms the base of potential humanities/ethics minors.  </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c.      Focus on taking ethics courses, as an alternative.  </a:t>
            </a:r>
            <a:endParaRPr lang="en-US" sz="16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d.   Would require new resources to create courses.  If this will be online, then it will require </a:t>
            </a:r>
            <a:endParaRPr lang="en-US" sz="1600" dirty="0">
              <a:effectLst/>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additional resources to do that.</a:t>
            </a:r>
            <a:endParaRPr lang="en-US" sz="1600" dirty="0">
              <a:effectLst/>
              <a:ea typeface="Calibri" panose="020F0502020204030204" pitchFamily="34" charset="0"/>
              <a:cs typeface="Times New Roman" panose="02020603050405020304" pitchFamily="18" charset="0"/>
            </a:endParaRPr>
          </a:p>
          <a:p>
            <a:endParaRPr lang="en-US" sz="1600"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14</a:t>
            </a:fld>
            <a:endParaRPr lang="en-US"/>
          </a:p>
        </p:txBody>
      </p:sp>
    </p:spTree>
    <p:extLst>
      <p:ext uri="{BB962C8B-B14F-4D97-AF65-F5344CB8AC3E}">
        <p14:creationId xmlns:p14="http://schemas.microsoft.com/office/powerpoint/2010/main" val="18762041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15</a:t>
            </a:fld>
            <a:endParaRPr lang="en-US"/>
          </a:p>
        </p:txBody>
      </p:sp>
    </p:spTree>
    <p:extLst>
      <p:ext uri="{BB962C8B-B14F-4D97-AF65-F5344CB8AC3E}">
        <p14:creationId xmlns:p14="http://schemas.microsoft.com/office/powerpoint/2010/main" val="1398668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16</a:t>
            </a:fld>
            <a:endParaRPr lang="en-US"/>
          </a:p>
        </p:txBody>
      </p:sp>
    </p:spTree>
    <p:extLst>
      <p:ext uri="{BB962C8B-B14F-4D97-AF65-F5344CB8AC3E}">
        <p14:creationId xmlns:p14="http://schemas.microsoft.com/office/powerpoint/2010/main" val="11614328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17</a:t>
            </a:fld>
            <a:endParaRPr lang="en-US"/>
          </a:p>
        </p:txBody>
      </p:sp>
    </p:spTree>
    <p:extLst>
      <p:ext uri="{BB962C8B-B14F-4D97-AF65-F5344CB8AC3E}">
        <p14:creationId xmlns:p14="http://schemas.microsoft.com/office/powerpoint/2010/main" val="713563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18</a:t>
            </a:fld>
            <a:endParaRPr lang="en-US"/>
          </a:p>
        </p:txBody>
      </p:sp>
    </p:spTree>
    <p:extLst>
      <p:ext uri="{BB962C8B-B14F-4D97-AF65-F5344CB8AC3E}">
        <p14:creationId xmlns:p14="http://schemas.microsoft.com/office/powerpoint/2010/main" val="4265459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E984B5-9D34-CA46-A935-99C9F81C65C2}" type="slidenum">
              <a:rPr lang="en-US" smtClean="0"/>
              <a:pPr/>
              <a:t>19</a:t>
            </a:fld>
            <a:endParaRPr lang="en-US"/>
          </a:p>
        </p:txBody>
      </p:sp>
    </p:spTree>
    <p:extLst>
      <p:ext uri="{BB962C8B-B14F-4D97-AF65-F5344CB8AC3E}">
        <p14:creationId xmlns:p14="http://schemas.microsoft.com/office/powerpoint/2010/main" val="2942567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a:t>The SBHE and NDUS are committed to the the following core values:</a:t>
            </a:r>
          </a:p>
          <a:p>
            <a:pPr marL="605956" lvl="1" indent="-165261">
              <a:buFont typeface="Arial" panose="020B0604020202020204" pitchFamily="34" charset="0"/>
              <a:buChar char="•"/>
            </a:pPr>
            <a:r>
              <a:rPr lang="en-US" dirty="0"/>
              <a:t>Excellence &amp; scholarship</a:t>
            </a:r>
          </a:p>
          <a:p>
            <a:pPr marL="605956" lvl="1" indent="-165261">
              <a:buFont typeface="Arial" panose="020B0604020202020204" pitchFamily="34" charset="0"/>
              <a:buChar char="•"/>
            </a:pPr>
            <a:r>
              <a:rPr lang="en-US" dirty="0"/>
              <a:t>Ethics &amp; dignity</a:t>
            </a:r>
          </a:p>
          <a:p>
            <a:pPr marL="605956" lvl="1" indent="-165261">
              <a:buFont typeface="Arial" panose="020B0604020202020204" pitchFamily="34" charset="0"/>
              <a:buChar char="•"/>
            </a:pPr>
            <a:r>
              <a:rPr lang="en-US" dirty="0"/>
              <a:t>Diversity</a:t>
            </a:r>
          </a:p>
          <a:p>
            <a:pPr marL="605956" lvl="1" indent="-165261">
              <a:buFont typeface="Arial" panose="020B0604020202020204" pitchFamily="34" charset="0"/>
              <a:buChar char="•"/>
            </a:pPr>
            <a:r>
              <a:rPr lang="en-US" dirty="0"/>
              <a:t>Student success</a:t>
            </a:r>
          </a:p>
          <a:p>
            <a:pPr marL="605956" lvl="1" indent="-165261">
              <a:buFont typeface="Arial" panose="020B0604020202020204" pitchFamily="34" charset="0"/>
              <a:buChar char="•"/>
            </a:pPr>
            <a:r>
              <a:rPr lang="en-US" dirty="0"/>
              <a:t>Collaboration &amp; public engagement</a:t>
            </a:r>
          </a:p>
          <a:p>
            <a:pPr marL="165261" indent="-165261">
              <a:buFont typeface="Arial" panose="020B0604020202020204" pitchFamily="34" charset="0"/>
              <a:buChar char="•"/>
            </a:pPr>
            <a:endParaRPr lang="en-US" dirty="0"/>
          </a:p>
          <a:p>
            <a:r>
              <a:rPr lang="en-US" dirty="0"/>
              <a:t>NORTH DAKOTA STATE BOARD OF HIGHER EDUCATION Policy Manual</a:t>
            </a:r>
          </a:p>
          <a:p>
            <a:r>
              <a:rPr lang="en-US" dirty="0"/>
              <a:t>Policy: 100.5 Principles and Core Values of the State Board of Higher Education </a:t>
            </a:r>
          </a:p>
          <a:p>
            <a:r>
              <a:rPr lang="en-US" dirty="0"/>
              <a:t>Effective: July 22, 2021</a:t>
            </a:r>
          </a:p>
          <a:p>
            <a:pPr marL="165261" indent="-165261">
              <a:buFont typeface="Arial" panose="020B0604020202020204" pitchFamily="34" charset="0"/>
              <a:buChar char="•"/>
            </a:pPr>
            <a:endParaRPr lang="en-US" dirty="0"/>
          </a:p>
          <a:p>
            <a:r>
              <a:rPr lang="en-US" dirty="0"/>
              <a:t>Many of these core values will be shared by the Values Committee today</a:t>
            </a:r>
          </a:p>
          <a:p>
            <a:pPr marL="165261" indent="-165261">
              <a:buFont typeface="Arial" panose="020B0604020202020204" pitchFamily="34" charset="0"/>
              <a:buChar char="•"/>
            </a:pPr>
            <a:endParaRPr lang="en-US" dirty="0"/>
          </a:p>
          <a:p>
            <a:r>
              <a:rPr lang="en-US" dirty="0"/>
              <a:t>Our speakers for today – </a:t>
            </a:r>
          </a:p>
          <a:p>
            <a:pPr marL="165261" indent="-165261">
              <a:buFont typeface="Arial" panose="020B0604020202020204" pitchFamily="34" charset="0"/>
              <a:buChar char="•"/>
            </a:pPr>
            <a:r>
              <a:rPr lang="en-US" dirty="0"/>
              <a:t>Speaking about the Professionalism/ Leadership Model, Rhonda Nelson, Professor &amp; Division Chair at Mayville State University</a:t>
            </a:r>
          </a:p>
          <a:p>
            <a:pPr marL="165261" indent="-165261">
              <a:buFont typeface="Arial" panose="020B0604020202020204" pitchFamily="34" charset="0"/>
              <a:buChar char="•"/>
            </a:pPr>
            <a:r>
              <a:rPr lang="en-US" dirty="0"/>
              <a:t>Speaking about the Humanities Model, Dr. Jeff Wells, Endowed Chair at Dickinson State University</a:t>
            </a:r>
          </a:p>
        </p:txBody>
      </p:sp>
      <p:sp>
        <p:nvSpPr>
          <p:cNvPr id="4" name="Slide Number Placeholder 3"/>
          <p:cNvSpPr>
            <a:spLocks noGrp="1"/>
          </p:cNvSpPr>
          <p:nvPr>
            <p:ph type="sldNum" sz="quarter" idx="5"/>
          </p:nvPr>
        </p:nvSpPr>
        <p:spPr/>
        <p:txBody>
          <a:bodyPr/>
          <a:lstStyle/>
          <a:p>
            <a:fld id="{34E984B5-9D34-CA46-A935-99C9F81C65C2}" type="slidenum">
              <a:rPr lang="en-US" smtClean="0"/>
              <a:pPr/>
              <a:t>2</a:t>
            </a:fld>
            <a:endParaRPr lang="en-US"/>
          </a:p>
        </p:txBody>
      </p:sp>
    </p:spTree>
    <p:extLst>
      <p:ext uri="{BB962C8B-B14F-4D97-AF65-F5344CB8AC3E}">
        <p14:creationId xmlns:p14="http://schemas.microsoft.com/office/powerpoint/2010/main" val="7802551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40695">
              <a:defRPr/>
            </a:pPr>
            <a:r>
              <a:rPr lang="en-US" sz="1600" dirty="0"/>
              <a:t>The values committee will continue to explore and research the best methods to benefit student learning with strong societal values. Further, we will envision opportunities and challenges that exist to incorporate these values into curriculum. </a:t>
            </a:r>
          </a:p>
          <a:p>
            <a:endParaRPr lang="en-US" sz="1600"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20</a:t>
            </a:fld>
            <a:endParaRPr lang="en-US"/>
          </a:p>
        </p:txBody>
      </p:sp>
    </p:spTree>
    <p:extLst>
      <p:ext uri="{BB962C8B-B14F-4D97-AF65-F5344CB8AC3E}">
        <p14:creationId xmlns:p14="http://schemas.microsoft.com/office/powerpoint/2010/main" val="1858416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3</a:t>
            </a:fld>
            <a:endParaRPr lang="en-US"/>
          </a:p>
        </p:txBody>
      </p:sp>
    </p:spTree>
    <p:extLst>
      <p:ext uri="{BB962C8B-B14F-4D97-AF65-F5344CB8AC3E}">
        <p14:creationId xmlns:p14="http://schemas.microsoft.com/office/powerpoint/2010/main" val="4019530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Bef>
                <a:spcPts val="578"/>
              </a:spcBef>
              <a:spcAft>
                <a:spcPts val="578"/>
              </a:spcAft>
            </a:pPr>
            <a:endParaRPr lang="en-US" sz="1100" kern="100" dirty="0">
              <a:latin typeface="Helvetica" pitchFamily="2"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4E984B5-9D34-CA46-A935-99C9F81C65C2}" type="slidenum">
              <a:rPr lang="en-US" smtClean="0"/>
              <a:pPr/>
              <a:t>4</a:t>
            </a:fld>
            <a:endParaRPr lang="en-US"/>
          </a:p>
        </p:txBody>
      </p:sp>
    </p:spTree>
    <p:extLst>
      <p:ext uri="{BB962C8B-B14F-4D97-AF65-F5344CB8AC3E}">
        <p14:creationId xmlns:p14="http://schemas.microsoft.com/office/powerpoint/2010/main" val="2859302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5</a:t>
            </a:fld>
            <a:endParaRPr lang="en-US"/>
          </a:p>
        </p:txBody>
      </p:sp>
    </p:spTree>
    <p:extLst>
      <p:ext uri="{BB962C8B-B14F-4D97-AF65-F5344CB8AC3E}">
        <p14:creationId xmlns:p14="http://schemas.microsoft.com/office/powerpoint/2010/main" val="927714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6</a:t>
            </a:fld>
            <a:endParaRPr lang="en-US"/>
          </a:p>
        </p:txBody>
      </p:sp>
    </p:spTree>
    <p:extLst>
      <p:ext uri="{BB962C8B-B14F-4D97-AF65-F5344CB8AC3E}">
        <p14:creationId xmlns:p14="http://schemas.microsoft.com/office/powerpoint/2010/main" val="1839309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440695">
              <a:spcAft>
                <a:spcPts val="1349"/>
              </a:spcAft>
              <a:defRPr/>
            </a:pPr>
            <a:endParaRPr lang="en-US"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7</a:t>
            </a:fld>
            <a:endParaRPr lang="en-US"/>
          </a:p>
        </p:txBody>
      </p:sp>
    </p:spTree>
    <p:extLst>
      <p:ext uri="{BB962C8B-B14F-4D97-AF65-F5344CB8AC3E}">
        <p14:creationId xmlns:p14="http://schemas.microsoft.com/office/powerpoint/2010/main" val="4140608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06400" y="4474289"/>
            <a:ext cx="6311900" cy="4568112"/>
          </a:xfrm>
        </p:spPr>
        <p:txBody>
          <a:bodyPr>
            <a:noAutofit/>
          </a:bodyPr>
          <a:lstStyle/>
          <a:p>
            <a:pPr marL="0" marR="0">
              <a:lnSpc>
                <a:spcPct val="107000"/>
              </a:lnSpc>
              <a:spcBef>
                <a:spcPts val="0"/>
              </a:spcBef>
              <a:spcAft>
                <a:spcPts val="800"/>
              </a:spcAft>
            </a:pPr>
            <a:r>
              <a:rPr lang="en-US" sz="1600" b="1" dirty="0">
                <a:effectLst/>
                <a:ea typeface="Times New Roman" panose="02020603050405020304" pitchFamily="18" charset="0"/>
                <a:cs typeface="Times New Roman" panose="02020603050405020304" pitchFamily="18" charset="0"/>
              </a:rPr>
              <a:t>Two initiatives proposed</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 1.      Dakota Humanities Academy</a:t>
            </a:r>
          </a:p>
          <a:p>
            <a:pPr marL="0" marR="0">
              <a:lnSpc>
                <a:spcPct val="107000"/>
              </a:lnSpc>
              <a:spcBef>
                <a:spcPts val="0"/>
              </a:spcBef>
              <a:spcAft>
                <a:spcPts val="0"/>
              </a:spcAft>
            </a:pPr>
            <a:endParaRPr lang="en-US" sz="1600" dirty="0">
              <a:effectLst/>
              <a:ea typeface="Times New Roman" panose="02020603050405020304" pitchFamily="18" charset="0"/>
              <a:cs typeface="Times New Roman" panose="02020603050405020304" pitchFamily="18" charset="0"/>
            </a:endParaRPr>
          </a:p>
          <a:p>
            <a:pPr>
              <a:lnSpc>
                <a:spcPct val="107000"/>
              </a:lnSpc>
            </a:pPr>
            <a:r>
              <a:rPr lang="en-US" sz="1600" dirty="0">
                <a:effectLst/>
                <a:ea typeface="Times New Roman" panose="02020603050405020304" pitchFamily="18" charset="0"/>
                <a:cs typeface="Times New Roman" panose="02020603050405020304" pitchFamily="18" charset="0"/>
              </a:rPr>
              <a:t>2.      Curriculum on values: We were asked to consider how we might respond to the challenges </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600" dirty="0">
              <a:effectLst/>
              <a:ea typeface="Calibri" panose="020F0502020204030204" pitchFamily="34" charset="0"/>
              <a:cs typeface="Times New Roman" panose="02020603050405020304" pitchFamily="18" charset="0"/>
            </a:endParaRPr>
          </a:p>
          <a:p>
            <a:endParaRPr lang="en-US" sz="1600"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8</a:t>
            </a:fld>
            <a:endParaRPr lang="en-US"/>
          </a:p>
        </p:txBody>
      </p:sp>
    </p:spTree>
    <p:extLst>
      <p:ext uri="{BB962C8B-B14F-4D97-AF65-F5344CB8AC3E}">
        <p14:creationId xmlns:p14="http://schemas.microsoft.com/office/powerpoint/2010/main" val="3992936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107000"/>
              </a:lnSpc>
              <a:spcAft>
                <a:spcPts val="800"/>
              </a:spcAft>
            </a:pPr>
            <a:r>
              <a:rPr lang="en-US" sz="1600" dirty="0">
                <a:effectLst/>
                <a:ea typeface="Times New Roman" panose="02020603050405020304" pitchFamily="18" charset="0"/>
                <a:cs typeface="Times New Roman" panose="02020603050405020304" pitchFamily="18" charset="0"/>
              </a:rPr>
              <a:t> 1.      Dakota Humanities Academy</a:t>
            </a:r>
          </a:p>
          <a:p>
            <a:pPr marL="342900" marR="0" lvl="0" indent="-342900">
              <a:lnSpc>
                <a:spcPct val="107000"/>
              </a:lnSpc>
              <a:spcBef>
                <a:spcPts val="0"/>
              </a:spcBef>
              <a:spcAft>
                <a:spcPts val="800"/>
              </a:spcAft>
              <a:buFont typeface="+mj-lt"/>
              <a:buAutoNum type="alphaLcPeriod"/>
            </a:pPr>
            <a:r>
              <a:rPr lang="en-US" sz="1600" dirty="0">
                <a:effectLst/>
                <a:ea typeface="Times New Roman" panose="02020603050405020304" pitchFamily="18" charset="0"/>
                <a:cs typeface="Times New Roman" panose="02020603050405020304" pitchFamily="18" charset="0"/>
              </a:rPr>
              <a:t>Foster humanities presence on all NDUS campuses. Make use of existing resources efficiently, at the same time offering new opportunities through collaborations.</a:t>
            </a:r>
            <a:endParaRPr lang="en-US" sz="1600" dirty="0">
              <a:effectLst/>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600" dirty="0">
                <a:effectLst/>
                <a:ea typeface="Times New Roman" panose="02020603050405020304" pitchFamily="18" charset="0"/>
                <a:cs typeface="Times New Roman" panose="02020603050405020304" pitchFamily="18" charset="0"/>
              </a:rPr>
              <a:t>b.      Making classes available across the state if students cannot get them at their university.</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c.      Inventory of Humanities classes that are online.</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d.      Institutions can change their curriculum to fit what is online.</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e.      Marketplace of courses to facilitate humanities instruction across the state</a:t>
            </a:r>
            <a:br>
              <a:rPr lang="en-US" sz="1600" dirty="0">
                <a:effectLst/>
                <a:ea typeface="Times New Roman" panose="02020603050405020304" pitchFamily="18" charset="0"/>
                <a:cs typeface="Times New Roman" panose="02020603050405020304" pitchFamily="18" charset="0"/>
              </a:rPr>
            </a:br>
            <a:r>
              <a:rPr lang="en-US" sz="1600" dirty="0">
                <a:effectLst/>
                <a:ea typeface="Times New Roman" panose="02020603050405020304" pitchFamily="18" charset="0"/>
                <a:cs typeface="Times New Roman" panose="02020603050405020304" pitchFamily="18" charset="0"/>
              </a:rPr>
              <a:t>f.      Not requiring the creation of new courses.  Use what already exists. (Less labor intensive </a:t>
            </a:r>
            <a:endParaRPr lang="en-US" sz="1600" dirty="0">
              <a:effectLst/>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0"/>
              </a:spcAft>
            </a:pPr>
            <a:r>
              <a:rPr lang="en-US" sz="1600" dirty="0">
                <a:effectLst/>
                <a:ea typeface="Times New Roman" panose="02020603050405020304" pitchFamily="18" charset="0"/>
                <a:cs typeface="Times New Roman" panose="02020603050405020304" pitchFamily="18" charset="0"/>
              </a:rPr>
              <a:t>but would require financial support and coordination to put existing courses online.)</a:t>
            </a:r>
            <a:endParaRPr lang="en-US" sz="1600" dirty="0">
              <a:effectLst/>
              <a:ea typeface="Calibri" panose="020F0502020204030204" pitchFamily="34" charset="0"/>
              <a:cs typeface="Times New Roman" panose="02020603050405020304" pitchFamily="18" charset="0"/>
            </a:endParaRPr>
          </a:p>
          <a:p>
            <a:endParaRPr lang="en-US" sz="1600" dirty="0"/>
          </a:p>
        </p:txBody>
      </p:sp>
      <p:sp>
        <p:nvSpPr>
          <p:cNvPr id="4" name="Slide Number Placeholder 3"/>
          <p:cNvSpPr>
            <a:spLocks noGrp="1"/>
          </p:cNvSpPr>
          <p:nvPr>
            <p:ph type="sldNum" sz="quarter" idx="5"/>
          </p:nvPr>
        </p:nvSpPr>
        <p:spPr/>
        <p:txBody>
          <a:bodyPr/>
          <a:lstStyle/>
          <a:p>
            <a:fld id="{34E984B5-9D34-CA46-A935-99C9F81C65C2}" type="slidenum">
              <a:rPr lang="en-US" smtClean="0"/>
              <a:pPr/>
              <a:t>9</a:t>
            </a:fld>
            <a:endParaRPr lang="en-US"/>
          </a:p>
        </p:txBody>
      </p:sp>
    </p:spTree>
    <p:extLst>
      <p:ext uri="{BB962C8B-B14F-4D97-AF65-F5344CB8AC3E}">
        <p14:creationId xmlns:p14="http://schemas.microsoft.com/office/powerpoint/2010/main" val="3550633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9505" y="3289859"/>
            <a:ext cx="9966960" cy="1577416"/>
          </a:xfrm>
        </p:spPr>
        <p:txBody>
          <a:bodyPr anchor="b">
            <a:normAutofit/>
          </a:bodyPr>
          <a:lstStyle>
            <a:lvl1pPr algn="ctr">
              <a:lnSpc>
                <a:spcPct val="85000"/>
              </a:lnSpc>
              <a:defRPr kumimoji="0" lang="en-US" sz="5400" b="1" i="0" u="none" strike="noStrike" kern="1200" cap="none" spc="0" normalizeH="0" baseline="0" dirty="0">
                <a:ln w="15875">
                  <a:solidFill>
                    <a:sysClr val="window" lastClr="FFFFFF"/>
                  </a:solidFill>
                </a:ln>
                <a:solidFill>
                  <a:srgbClr val="00407A"/>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09530" y="5124451"/>
            <a:ext cx="8767860" cy="1236058"/>
          </a:xfrm>
        </p:spPr>
        <p:txBody>
          <a:bodyPr>
            <a:normAutofit/>
          </a:bodyPr>
          <a:lstStyle>
            <a:lvl1pPr marL="0" indent="0" algn="ctr">
              <a:buNone/>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8" name="Straight Connector 7"/>
          <p:cNvCxnSpPr/>
          <p:nvPr/>
        </p:nvCxnSpPr>
        <p:spPr>
          <a:xfrm>
            <a:off x="1978660" y="4886325"/>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699B175D-EC2A-4F8F-9AB2-103378732BDC}"/>
              </a:ext>
            </a:extLst>
          </p:cNvPr>
          <p:cNvPicPr>
            <a:picLocks noChangeAspect="1"/>
          </p:cNvPicPr>
          <p:nvPr userDrawn="1"/>
        </p:nvPicPr>
        <p:blipFill>
          <a:blip r:embed="rId2"/>
          <a:stretch>
            <a:fillRect/>
          </a:stretch>
        </p:blipFill>
        <p:spPr>
          <a:xfrm>
            <a:off x="4119245" y="666074"/>
            <a:ext cx="3948430" cy="1868254"/>
          </a:xfrm>
          <a:prstGeom prst="rect">
            <a:avLst/>
          </a:prstGeom>
        </p:spPr>
      </p:pic>
      <p:sp>
        <p:nvSpPr>
          <p:cNvPr id="9" name="Rectangle 8">
            <a:extLst>
              <a:ext uri="{FF2B5EF4-FFF2-40B4-BE49-F238E27FC236}">
                <a16:creationId xmlns:a16="http://schemas.microsoft.com/office/drawing/2014/main" id="{3B48A6C0-804B-4B0E-AFE5-891E2AAC871E}"/>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2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634CA8A6-B55B-48F6-AAFF-3F2D0C91F53B}" type="slidenum">
              <a:rPr lang="en-US" smtClean="0"/>
              <a:pPr>
                <a:defRPr/>
              </a:pPr>
              <a:t>‹#›</a:t>
            </a:fld>
            <a:endParaRPr lang="en-US"/>
          </a:p>
        </p:txBody>
      </p:sp>
    </p:spTree>
    <p:extLst>
      <p:ext uri="{BB962C8B-B14F-4D97-AF65-F5344CB8AC3E}">
        <p14:creationId xmlns:p14="http://schemas.microsoft.com/office/powerpoint/2010/main" val="173495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998567DB-026F-430B-8472-F9F4AC6EDB63}" type="slidenum">
              <a:rPr lang="en-US" smtClean="0"/>
              <a:pPr>
                <a:defRPr/>
              </a:pPr>
              <a:t>‹#›</a:t>
            </a:fld>
            <a:endParaRPr lang="en-US"/>
          </a:p>
        </p:txBody>
      </p:sp>
    </p:spTree>
    <p:extLst>
      <p:ext uri="{BB962C8B-B14F-4D97-AF65-F5344CB8AC3E}">
        <p14:creationId xmlns:p14="http://schemas.microsoft.com/office/powerpoint/2010/main" val="406223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C0B5D8B7-9814-4D88-8EBB-7347F8D27F3B}" type="slidenum">
              <a:rPr lang="en-US" smtClean="0"/>
              <a:pPr>
                <a:defRPr/>
              </a:pPr>
              <a:t>‹#›</a:t>
            </a:fld>
            <a:endParaRPr lang="en-US"/>
          </a:p>
        </p:txBody>
      </p:sp>
    </p:spTree>
    <p:extLst>
      <p:ext uri="{BB962C8B-B14F-4D97-AF65-F5344CB8AC3E}">
        <p14:creationId xmlns:p14="http://schemas.microsoft.com/office/powerpoint/2010/main" val="189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55775728-748A-48B1-A392-55A644D82C85}" type="slidenum">
              <a:rPr lang="en-US" smtClean="0"/>
              <a:pPr>
                <a:defRPr/>
              </a:pPr>
              <a:t>‹#›</a:t>
            </a:fld>
            <a:endParaRPr lang="en-US"/>
          </a:p>
        </p:txBody>
      </p:sp>
    </p:spTree>
    <p:extLst>
      <p:ext uri="{BB962C8B-B14F-4D97-AF65-F5344CB8AC3E}">
        <p14:creationId xmlns:p14="http://schemas.microsoft.com/office/powerpoint/2010/main" val="1079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8" name="Footer Placeholder 7"/>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a:xfrm>
            <a:off x="8532266" y="6223828"/>
            <a:ext cx="1706217" cy="365125"/>
          </a:xfrm>
          <a:prstGeom prst="rect">
            <a:avLst/>
          </a:prstGeom>
        </p:spPr>
        <p:txBody>
          <a:bodyPr/>
          <a:lstStyle/>
          <a:p>
            <a:pPr>
              <a:defRPr/>
            </a:pPr>
            <a:fld id="{2FCA3A2F-9F76-4958-BD97-10733E00144B}" type="slidenum">
              <a:rPr lang="en-US" smtClean="0"/>
              <a:pPr>
                <a:defRPr/>
              </a:pPr>
              <a:t>‹#›</a:t>
            </a:fld>
            <a:endParaRPr lang="en-US"/>
          </a:p>
        </p:txBody>
      </p:sp>
    </p:spTree>
    <p:extLst>
      <p:ext uri="{BB962C8B-B14F-4D97-AF65-F5344CB8AC3E}">
        <p14:creationId xmlns:p14="http://schemas.microsoft.com/office/powerpoint/2010/main" val="106808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4" name="Footer Placeholder 3"/>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532266" y="6223828"/>
            <a:ext cx="1706217" cy="365125"/>
          </a:xfrm>
          <a:prstGeom prst="rect">
            <a:avLst/>
          </a:prstGeom>
        </p:spPr>
        <p:txBody>
          <a:bodyPr/>
          <a:lstStyle/>
          <a:p>
            <a:pPr>
              <a:defRPr/>
            </a:pPr>
            <a:fld id="{E544455D-7A61-47D9-BB65-46D7980788C4}" type="slidenum">
              <a:rPr lang="en-US" smtClean="0"/>
              <a:pPr>
                <a:defRPr/>
              </a:pPr>
              <a:t>‹#›</a:t>
            </a:fld>
            <a:endParaRPr lang="en-US"/>
          </a:p>
        </p:txBody>
      </p:sp>
      <p:cxnSp>
        <p:nvCxnSpPr>
          <p:cNvPr id="7" name="Straight Connector 6">
            <a:extLst>
              <a:ext uri="{FF2B5EF4-FFF2-40B4-BE49-F238E27FC236}">
                <a16:creationId xmlns:a16="http://schemas.microsoft.com/office/drawing/2014/main" id="{BB2FC917-EB53-480B-9974-D1B9FFB4BDE3}"/>
              </a:ext>
            </a:extLst>
          </p:cNvPr>
          <p:cNvCxnSpPr/>
          <p:nvPr userDrawn="1"/>
        </p:nvCxnSpPr>
        <p:spPr>
          <a:xfrm>
            <a:off x="1276350" y="1781175"/>
            <a:ext cx="974217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4E6CCB4-FB77-4AA0-B0B8-25A01890663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179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B0C8-0978-47FB-A49F-C563F7CDC9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17435B-0003-483F-BECC-B631545F8873}"/>
              </a:ext>
            </a:extLst>
          </p:cNvPr>
          <p:cNvSpPr>
            <a:spLocks noGrp="1"/>
          </p:cNvSpPr>
          <p:nvPr>
            <p:ph type="dt" sz="half" idx="10"/>
          </p:nvPr>
        </p:nvSpPr>
        <p:spPr>
          <a:xfrm>
            <a:off x="1142996" y="6223828"/>
            <a:ext cx="2329074" cy="365125"/>
          </a:xfrm>
          <a:prstGeom prst="rect">
            <a:avLst/>
          </a:prstGeom>
        </p:spPr>
        <p:txBody>
          <a:bodyPr/>
          <a:lstStyle/>
          <a:p>
            <a:fld id="{34A43A2E-6632-4F9D-8728-2CF59ACBBE60}" type="datetimeFigureOut">
              <a:rPr lang="en-US" smtClean="0"/>
              <a:pPr/>
              <a:t>10/30/2023</a:t>
            </a:fld>
            <a:endParaRPr lang="en-US" dirty="0"/>
          </a:p>
        </p:txBody>
      </p:sp>
      <p:sp>
        <p:nvSpPr>
          <p:cNvPr id="4" name="Footer Placeholder 3">
            <a:extLst>
              <a:ext uri="{FF2B5EF4-FFF2-40B4-BE49-F238E27FC236}">
                <a16:creationId xmlns:a16="http://schemas.microsoft.com/office/drawing/2014/main" id="{3ED56DAF-9F86-4268-8CB3-58DB04429F8C}"/>
              </a:ext>
            </a:extLst>
          </p:cNvPr>
          <p:cNvSpPr>
            <a:spLocks noGrp="1"/>
          </p:cNvSpPr>
          <p:nvPr>
            <p:ph type="ftr" sz="quarter" idx="11"/>
          </p:nvPr>
        </p:nvSpPr>
        <p:spPr>
          <a:xfrm>
            <a:off x="3644348" y="6223828"/>
            <a:ext cx="4717774" cy="365125"/>
          </a:xfrm>
          <a:prstGeom prst="rect">
            <a:avLst/>
          </a:prstGeom>
        </p:spPr>
        <p:txBody>
          <a:bodyPr/>
          <a:lstStyle/>
          <a:p>
            <a:pPr>
              <a:defRPr/>
            </a:pPr>
            <a:endParaRPr lang="en-US" dirty="0"/>
          </a:p>
        </p:txBody>
      </p:sp>
      <p:sp>
        <p:nvSpPr>
          <p:cNvPr id="5" name="Slide Number Placeholder 4">
            <a:extLst>
              <a:ext uri="{FF2B5EF4-FFF2-40B4-BE49-F238E27FC236}">
                <a16:creationId xmlns:a16="http://schemas.microsoft.com/office/drawing/2014/main" id="{D462A98D-AE45-4C44-A26F-6FF3158BFFBB}"/>
              </a:ext>
            </a:extLst>
          </p:cNvPr>
          <p:cNvSpPr>
            <a:spLocks noGrp="1"/>
          </p:cNvSpPr>
          <p:nvPr>
            <p:ph type="sldNum" sz="quarter" idx="12"/>
          </p:nvPr>
        </p:nvSpPr>
        <p:spPr>
          <a:xfrm>
            <a:off x="8532266" y="6223828"/>
            <a:ext cx="1706217" cy="365125"/>
          </a:xfrm>
          <a:prstGeom prst="rect">
            <a:avLst/>
          </a:prstGeom>
        </p:spPr>
        <p:txBody>
          <a:bodyPr/>
          <a:lstStyle/>
          <a:p>
            <a:pPr>
              <a:defRPr/>
            </a:pPr>
            <a:r>
              <a:rPr lang="en-US"/>
              <a:t>1</a:t>
            </a:r>
            <a:endParaRPr lang="en-US" dirty="0"/>
          </a:p>
        </p:txBody>
      </p:sp>
      <p:sp>
        <p:nvSpPr>
          <p:cNvPr id="6" name="Rectangle 5">
            <a:extLst>
              <a:ext uri="{FF2B5EF4-FFF2-40B4-BE49-F238E27FC236}">
                <a16:creationId xmlns:a16="http://schemas.microsoft.com/office/drawing/2014/main" id="{2F91EE49-3567-42D1-BD0E-046148A1F171}"/>
              </a:ext>
            </a:extLst>
          </p:cNvPr>
          <p:cNvSpPr/>
          <p:nvPr userDrawn="1"/>
        </p:nvSpPr>
        <p:spPr>
          <a:xfrm>
            <a:off x="371475" y="1114425"/>
            <a:ext cx="657225"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3E8AFFF9-18A8-4248-BB79-31405DAF684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249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3" name="Footer Placeholder 2"/>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a:xfrm>
            <a:off x="8532266" y="6223828"/>
            <a:ext cx="1706217" cy="365125"/>
          </a:xfrm>
          <a:prstGeom prst="rect">
            <a:avLst/>
          </a:prstGeom>
        </p:spPr>
        <p:txBody>
          <a:bodyPr/>
          <a:lstStyle/>
          <a:p>
            <a:pPr>
              <a:defRPr/>
            </a:pPr>
            <a:fld id="{0C7FF220-38FA-467F-91DF-052ADF72FB0F}" type="slidenum">
              <a:rPr lang="en-US" smtClean="0"/>
              <a:pPr>
                <a:defRPr/>
              </a:pPr>
              <a:t>‹#›</a:t>
            </a:fld>
            <a:endParaRPr lang="en-US"/>
          </a:p>
        </p:txBody>
      </p:sp>
    </p:spTree>
    <p:extLst>
      <p:ext uri="{BB962C8B-B14F-4D97-AF65-F5344CB8AC3E}">
        <p14:creationId xmlns:p14="http://schemas.microsoft.com/office/powerpoint/2010/main" val="274962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457EEAD-9B84-495C-B08D-A9BC8D10EEFF}"/>
              </a:ext>
            </a:extLst>
          </p:cNvPr>
          <p:cNvSpPr/>
          <p:nvPr userDrawn="1"/>
        </p:nvSpPr>
        <p:spPr>
          <a:xfrm>
            <a:off x="663851" y="704850"/>
            <a:ext cx="4717774" cy="5448300"/>
          </a:xfrm>
          <a:prstGeom prst="rect">
            <a:avLst/>
          </a:prstGeom>
          <a:solidFill>
            <a:srgbClr val="00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990850"/>
            <a:ext cx="3931920" cy="2861310"/>
          </a:xfrm>
        </p:spPr>
        <p:txBody>
          <a:bodyPr>
            <a:normAutofit/>
          </a:bodyPr>
          <a:lstStyle>
            <a:lvl1pPr marL="0" indent="0">
              <a:lnSpc>
                <a:spcPct val="100000"/>
              </a:lnSpc>
              <a:spcBef>
                <a:spcPts val="1000"/>
              </a:spcBef>
              <a:buNone/>
              <a:defRPr sz="17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017BC9A0-659E-48CA-86E9-306B4BD2643D}" type="slidenum">
              <a:rPr lang="en-US" smtClean="0"/>
              <a:pPr>
                <a:defRPr/>
              </a:pPr>
              <a:t>‹#›</a:t>
            </a:fld>
            <a:endParaRPr lang="en-US"/>
          </a:p>
        </p:txBody>
      </p:sp>
    </p:spTree>
    <p:extLst>
      <p:ext uri="{BB962C8B-B14F-4D97-AF65-F5344CB8AC3E}">
        <p14:creationId xmlns:p14="http://schemas.microsoft.com/office/powerpoint/2010/main" val="105874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10/30/2023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FCDD40F5-7D89-427E-9E9B-1C3F467734C1}" type="slidenum">
              <a:rPr lang="en-US" smtClean="0"/>
              <a:pPr>
                <a:defRPr/>
              </a:pPr>
              <a:t>‹#›</a:t>
            </a:fld>
            <a:endParaRPr lang="en-US"/>
          </a:p>
        </p:txBody>
      </p:sp>
    </p:spTree>
    <p:extLst>
      <p:ext uri="{BB962C8B-B14F-4D97-AF65-F5344CB8AC3E}">
        <p14:creationId xmlns:p14="http://schemas.microsoft.com/office/powerpoint/2010/main" val="3141647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34A43A2E-6632-4F9D-8728-2CF59ACBBE60}" type="datetimeFigureOut">
              <a:rPr lang="en-US" smtClean="0"/>
              <a:pPr/>
              <a:t>10/30/2023</a:t>
            </a:fld>
            <a:endParaRPr lang="en-US" dirty="0"/>
          </a:p>
        </p:txBody>
      </p:sp>
      <p:sp>
        <p:nvSpPr>
          <p:cNvPr id="5" name="Footer Placeholder 4"/>
          <p:cNvSpPr>
            <a:spLocks noGrp="1"/>
          </p:cNvSpPr>
          <p:nvPr>
            <p:ph type="ftr" sz="quarter" idx="3"/>
          </p:nvPr>
        </p:nvSpPr>
        <p:spPr>
          <a:xfrm>
            <a:off x="3644348" y="6223828"/>
            <a:ext cx="4717774"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532266" y="6223828"/>
            <a:ext cx="1706217"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pPr>
              <a:defRPr/>
            </a:pPr>
            <a:r>
              <a:rPr lang="en-US" dirty="0"/>
              <a:t>1</a:t>
            </a:r>
          </a:p>
        </p:txBody>
      </p:sp>
      <p:sp>
        <p:nvSpPr>
          <p:cNvPr id="8" name="Slide Number Placeholder 28">
            <a:extLst>
              <a:ext uri="{FF2B5EF4-FFF2-40B4-BE49-F238E27FC236}">
                <a16:creationId xmlns:a16="http://schemas.microsoft.com/office/drawing/2014/main" id="{9F3F0B34-17ED-4FD3-AE5A-BF45B9170B9A}"/>
              </a:ext>
            </a:extLst>
          </p:cNvPr>
          <p:cNvSpPr txBox="1">
            <a:spLocks/>
          </p:cNvSpPr>
          <p:nvPr userDrawn="1"/>
        </p:nvSpPr>
        <p:spPr>
          <a:xfrm>
            <a:off x="11330518" y="6359526"/>
            <a:ext cx="677333" cy="441325"/>
          </a:xfrm>
          <a:prstGeom prst="rect">
            <a:avLst/>
          </a:prstGeom>
        </p:spPr>
        <p:txBody>
          <a:bodyPr/>
          <a:lstStyle>
            <a:defPPr>
              <a:defRPr lang="en-US"/>
            </a:defPPr>
            <a:lvl1pPr marL="0" algn="l" defTabSz="457200" rtl="0" eaLnBrk="1" latinLnBrk="0" hangingPunct="1">
              <a:defRPr sz="1800" kern="1200">
                <a:solidFill>
                  <a:schemeClr val="accent3">
                    <a:shade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defRPr/>
            </a:pPr>
            <a:fld id="{93213A36-B337-4D15-984E-7F9A5046F40A}" type="slidenum">
              <a:rPr lang="en-US" sz="1800" smtClean="0">
                <a:solidFill>
                  <a:prstClr val="white"/>
                </a:solidFill>
              </a:rPr>
              <a:pPr algn="r">
                <a:defRPr/>
              </a:pPr>
              <a:t>‹#›</a:t>
            </a:fld>
            <a:endParaRPr lang="en-US" sz="1800" dirty="0">
              <a:solidFill>
                <a:prstClr val="white"/>
              </a:solidFill>
            </a:endParaRPr>
          </a:p>
        </p:txBody>
      </p:sp>
      <p:pic>
        <p:nvPicPr>
          <p:cNvPr id="10" name="Picture 9">
            <a:extLst>
              <a:ext uri="{FF2B5EF4-FFF2-40B4-BE49-F238E27FC236}">
                <a16:creationId xmlns:a16="http://schemas.microsoft.com/office/drawing/2014/main" id="{0999610C-3592-4BD6-8777-49D6C9589534}"/>
              </a:ext>
            </a:extLst>
          </p:cNvPr>
          <p:cNvPicPr>
            <a:picLocks noChangeAspect="1"/>
          </p:cNvPicPr>
          <p:nvPr userDrawn="1"/>
        </p:nvPicPr>
        <p:blipFill>
          <a:blip r:embed="rId13"/>
          <a:stretch>
            <a:fillRect/>
          </a:stretch>
        </p:blipFill>
        <p:spPr>
          <a:xfrm>
            <a:off x="10543283" y="5906124"/>
            <a:ext cx="1239948" cy="586698"/>
          </a:xfrm>
          <a:prstGeom prst="rect">
            <a:avLst/>
          </a:prstGeom>
        </p:spPr>
      </p:pic>
      <p:sp>
        <p:nvSpPr>
          <p:cNvPr id="9" name="Rectangle 8">
            <a:extLst>
              <a:ext uri="{FF2B5EF4-FFF2-40B4-BE49-F238E27FC236}">
                <a16:creationId xmlns:a16="http://schemas.microsoft.com/office/drawing/2014/main" id="{391EDDCA-05B0-4596-9479-0CAB2E9A48F1}"/>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441508"/>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4" r:id="rId3"/>
    <p:sldLayoutId id="2147484285" r:id="rId4"/>
    <p:sldLayoutId id="2147484286" r:id="rId5"/>
    <p:sldLayoutId id="2147484292" r:id="rId6"/>
    <p:sldLayoutId id="2147484287" r:id="rId7"/>
    <p:sldLayoutId id="2147484288" r:id="rId8"/>
    <p:sldLayoutId id="2147484289" r:id="rId9"/>
    <p:sldLayoutId id="2147484290" r:id="rId10"/>
    <p:sldLayoutId id="2147484291" r:id="rId11"/>
  </p:sldLayoutIdLst>
  <p:txStyles>
    <p:title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96F50032-C6BD-43DB-987E-2E401D2E22C2}"/>
              </a:ext>
            </a:extLst>
          </p:cNvPr>
          <p:cNvSpPr>
            <a:spLocks noGrp="1"/>
          </p:cNvSpPr>
          <p:nvPr>
            <p:ph type="subTitle" idx="1"/>
          </p:nvPr>
        </p:nvSpPr>
        <p:spPr>
          <a:xfrm>
            <a:off x="1709530" y="5229466"/>
            <a:ext cx="8767860" cy="625481"/>
          </a:xfrm>
        </p:spPr>
        <p:txBody>
          <a:bodyPr/>
          <a:lstStyle/>
          <a:p>
            <a:r>
              <a:rPr lang="en-US" dirty="0"/>
              <a:t>November 1, 2023</a:t>
            </a:r>
          </a:p>
        </p:txBody>
      </p:sp>
      <p:grpSp>
        <p:nvGrpSpPr>
          <p:cNvPr id="10" name="Group 9">
            <a:extLst>
              <a:ext uri="{FF2B5EF4-FFF2-40B4-BE49-F238E27FC236}">
                <a16:creationId xmlns:a16="http://schemas.microsoft.com/office/drawing/2014/main" id="{2A7C2452-F12D-6719-B766-B0CB3C5B2FFF}"/>
              </a:ext>
            </a:extLst>
          </p:cNvPr>
          <p:cNvGrpSpPr/>
          <p:nvPr/>
        </p:nvGrpSpPr>
        <p:grpSpPr>
          <a:xfrm>
            <a:off x="1127351" y="2719951"/>
            <a:ext cx="9932218" cy="1373082"/>
            <a:chOff x="1262477" y="3017015"/>
            <a:chExt cx="9932218" cy="1373082"/>
          </a:xfrm>
        </p:grpSpPr>
        <p:pic>
          <p:nvPicPr>
            <p:cNvPr id="3" name="Picture 2" descr="A blue text on a white background&#10;&#10;Description automatically generated">
              <a:extLst>
                <a:ext uri="{FF2B5EF4-FFF2-40B4-BE49-F238E27FC236}">
                  <a16:creationId xmlns:a16="http://schemas.microsoft.com/office/drawing/2014/main" id="{43483F7E-B6D9-4137-F3D8-E9FEE171F8B0}"/>
                </a:ext>
              </a:extLst>
            </p:cNvPr>
            <p:cNvPicPr>
              <a:picLocks noChangeAspect="1"/>
            </p:cNvPicPr>
            <p:nvPr/>
          </p:nvPicPr>
          <p:blipFill>
            <a:blip r:embed="rId3"/>
            <a:stretch>
              <a:fillRect/>
            </a:stretch>
          </p:blipFill>
          <p:spPr>
            <a:xfrm>
              <a:off x="1262477" y="3017015"/>
              <a:ext cx="5972223" cy="1373082"/>
            </a:xfrm>
            <a:prstGeom prst="rect">
              <a:avLst/>
            </a:prstGeom>
          </p:spPr>
        </p:pic>
        <p:sp>
          <p:nvSpPr>
            <p:cNvPr id="4" name="TextBox 3">
              <a:extLst>
                <a:ext uri="{FF2B5EF4-FFF2-40B4-BE49-F238E27FC236}">
                  <a16:creationId xmlns:a16="http://schemas.microsoft.com/office/drawing/2014/main" id="{D943BBBC-9234-24DC-8AF1-E0EAA0E6FA8C}"/>
                </a:ext>
              </a:extLst>
            </p:cNvPr>
            <p:cNvSpPr txBox="1"/>
            <p:nvPr/>
          </p:nvSpPr>
          <p:spPr>
            <a:xfrm>
              <a:off x="7079466" y="3021146"/>
              <a:ext cx="4115229" cy="1323439"/>
            </a:xfrm>
            <a:prstGeom prst="rect">
              <a:avLst/>
            </a:prstGeom>
            <a:noFill/>
          </p:spPr>
          <p:txBody>
            <a:bodyPr wrap="none" rtlCol="0">
              <a:spAutoFit/>
            </a:bodyPr>
            <a:lstStyle/>
            <a:p>
              <a:r>
                <a:rPr lang="en-US" sz="8000" spc="-150" dirty="0">
                  <a:solidFill>
                    <a:srgbClr val="0C3C72"/>
                  </a:solidFill>
                </a:rPr>
                <a:t>SUMMIT</a:t>
              </a:r>
            </a:p>
          </p:txBody>
        </p:sp>
      </p:grpSp>
      <p:sp>
        <p:nvSpPr>
          <p:cNvPr id="11" name="TextBox 10">
            <a:extLst>
              <a:ext uri="{FF2B5EF4-FFF2-40B4-BE49-F238E27FC236}">
                <a16:creationId xmlns:a16="http://schemas.microsoft.com/office/drawing/2014/main" id="{39773188-3BDC-BB1B-3301-2EC9241E8664}"/>
              </a:ext>
            </a:extLst>
          </p:cNvPr>
          <p:cNvSpPr txBox="1"/>
          <p:nvPr/>
        </p:nvSpPr>
        <p:spPr>
          <a:xfrm>
            <a:off x="3902606" y="4140840"/>
            <a:ext cx="4381713" cy="707886"/>
          </a:xfrm>
          <a:prstGeom prst="rect">
            <a:avLst/>
          </a:prstGeom>
          <a:noFill/>
        </p:spPr>
        <p:txBody>
          <a:bodyPr wrap="none" rtlCol="0">
            <a:spAutoFit/>
          </a:bodyPr>
          <a:lstStyle/>
          <a:p>
            <a:pPr algn="ctr"/>
            <a:r>
              <a:rPr lang="en-US" sz="4000" spc="-150" dirty="0">
                <a:solidFill>
                  <a:srgbClr val="0C3C72"/>
                </a:solidFill>
              </a:rPr>
              <a:t>Values of the Future</a:t>
            </a:r>
          </a:p>
        </p:txBody>
      </p:sp>
    </p:spTree>
    <p:extLst>
      <p:ext uri="{BB962C8B-B14F-4D97-AF65-F5344CB8AC3E}">
        <p14:creationId xmlns:p14="http://schemas.microsoft.com/office/powerpoint/2010/main" val="125255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350072" cy="1356360"/>
          </a:xfrm>
        </p:spPr>
        <p:txBody>
          <a:bodyPr>
            <a:noAutofit/>
          </a:bodyPr>
          <a:lstStyle/>
          <a:p>
            <a:r>
              <a:rPr lang="en-US" sz="4400" b="0" dirty="0"/>
              <a:t>Dakota Humanities Academy</a:t>
            </a:r>
            <a:endParaRPr lang="en-US" sz="44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75367"/>
            <a:ext cx="8611539" cy="342368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Subcommittee discussed any ideas relevant to the subcommittee’s charge.</a:t>
            </a:r>
          </a:p>
          <a:p>
            <a:pPr>
              <a:lnSpc>
                <a:spcPct val="100000"/>
              </a:lnSpc>
              <a:spcAft>
                <a:spcPts val="1400"/>
              </a:spcAft>
            </a:pPr>
            <a:r>
              <a:rPr lang="en-US" sz="2400" dirty="0">
                <a:latin typeface="+mn-lt"/>
              </a:rPr>
              <a:t>Narrowed ideas to 2 based on practicality and interest.</a:t>
            </a:r>
          </a:p>
          <a:p>
            <a:pPr>
              <a:lnSpc>
                <a:spcPct val="100000"/>
              </a:lnSpc>
              <a:spcAft>
                <a:spcPts val="1400"/>
              </a:spcAft>
            </a:pPr>
            <a:r>
              <a:rPr lang="en-US" sz="2400" dirty="0">
                <a:latin typeface="+mn-lt"/>
              </a:rPr>
              <a:t>Used faculty and student focus groups to refine ideas, identify positives and barriers, and offer alternative methods to achieve identified outcomes. </a:t>
            </a:r>
          </a:p>
          <a:p>
            <a:pPr>
              <a:lnSpc>
                <a:spcPct val="100000"/>
              </a:lnSpc>
              <a:spcAft>
                <a:spcPts val="1400"/>
              </a:spcAft>
            </a:pPr>
            <a:endParaRPr lang="en-US" dirty="0"/>
          </a:p>
        </p:txBody>
      </p:sp>
    </p:spTree>
    <p:extLst>
      <p:ext uri="{BB962C8B-B14F-4D97-AF65-F5344CB8AC3E}">
        <p14:creationId xmlns:p14="http://schemas.microsoft.com/office/powerpoint/2010/main" val="1977451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381069" cy="1356360"/>
          </a:xfrm>
        </p:spPr>
        <p:txBody>
          <a:bodyPr>
            <a:noAutofit/>
          </a:bodyPr>
          <a:lstStyle/>
          <a:p>
            <a:r>
              <a:rPr lang="en-US" sz="4400" b="0" dirty="0"/>
              <a:t>Dakota Humanities Academy</a:t>
            </a:r>
            <a:endParaRPr lang="en-US" sz="44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86000"/>
            <a:ext cx="9106211" cy="20353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The Values Committee’s other subcommittee on leadership might have components that would benefit from the Academy.</a:t>
            </a:r>
            <a:endParaRPr lang="en-US" dirty="0">
              <a:latin typeface="+mn-lt"/>
            </a:endParaRPr>
          </a:p>
        </p:txBody>
      </p:sp>
    </p:spTree>
    <p:extLst>
      <p:ext uri="{BB962C8B-B14F-4D97-AF65-F5344CB8AC3E}">
        <p14:creationId xmlns:p14="http://schemas.microsoft.com/office/powerpoint/2010/main" val="2274553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396567" cy="1356360"/>
          </a:xfrm>
        </p:spPr>
        <p:txBody>
          <a:bodyPr>
            <a:noAutofit/>
          </a:bodyPr>
          <a:lstStyle/>
          <a:p>
            <a:r>
              <a:rPr lang="en-US" sz="4400" b="0" dirty="0"/>
              <a:t>Dakota Humanities Academy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548641" y="2095832"/>
            <a:ext cx="9765254" cy="4273591"/>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lvl="2">
              <a:lnSpc>
                <a:spcPct val="100000"/>
              </a:lnSpc>
              <a:spcAft>
                <a:spcPts val="600"/>
              </a:spcAft>
            </a:pPr>
            <a:r>
              <a:rPr lang="en-US" sz="2000" dirty="0">
                <a:latin typeface="+mn-lt"/>
              </a:rPr>
              <a:t>How to make it seamless for students and faculty?</a:t>
            </a:r>
          </a:p>
          <a:p>
            <a:pPr lvl="2">
              <a:lnSpc>
                <a:spcPct val="100000"/>
              </a:lnSpc>
              <a:spcAft>
                <a:spcPts val="600"/>
              </a:spcAft>
            </a:pPr>
            <a:r>
              <a:rPr lang="en-US" sz="2000" dirty="0">
                <a:latin typeface="+mn-lt"/>
              </a:rPr>
              <a:t>How these courses will fit into courses of study?  If it is not in one catalogue, then how does it transfer?  </a:t>
            </a:r>
          </a:p>
          <a:p>
            <a:pPr lvl="2">
              <a:lnSpc>
                <a:spcPct val="100000"/>
              </a:lnSpc>
              <a:spcAft>
                <a:spcPts val="600"/>
              </a:spcAft>
            </a:pPr>
            <a:r>
              <a:rPr lang="en-US" sz="2000" dirty="0">
                <a:latin typeface="+mn-lt"/>
              </a:rPr>
              <a:t>Are we looking at certificate programs that are done across NDUS?</a:t>
            </a:r>
          </a:p>
          <a:p>
            <a:pPr lvl="2">
              <a:lnSpc>
                <a:spcPct val="100000"/>
              </a:lnSpc>
              <a:spcAft>
                <a:spcPts val="600"/>
              </a:spcAft>
            </a:pPr>
            <a:r>
              <a:rPr lang="en-US" sz="2000" dirty="0">
                <a:latin typeface="+mn-lt"/>
              </a:rPr>
              <a:t>Inventory humanities and “values” classes in the system.  </a:t>
            </a:r>
          </a:p>
          <a:p>
            <a:pPr lvl="3">
              <a:lnSpc>
                <a:spcPct val="100000"/>
              </a:lnSpc>
              <a:spcAft>
                <a:spcPts val="600"/>
              </a:spcAft>
            </a:pPr>
            <a:r>
              <a:rPr lang="en-US" sz="2000" dirty="0">
                <a:latin typeface="+mn-lt"/>
              </a:rPr>
              <a:t>Are there already modalities that exist that can be used?</a:t>
            </a:r>
          </a:p>
          <a:p>
            <a:pPr lvl="3">
              <a:lnSpc>
                <a:spcPct val="100000"/>
              </a:lnSpc>
              <a:spcAft>
                <a:spcPts val="600"/>
              </a:spcAft>
            </a:pPr>
            <a:r>
              <a:rPr lang="en-US" sz="2000" dirty="0">
                <a:latin typeface="+mn-lt"/>
              </a:rPr>
              <a:t>Where do we have clear gaps?</a:t>
            </a:r>
          </a:p>
          <a:p>
            <a:pPr lvl="2">
              <a:lnSpc>
                <a:spcPct val="100000"/>
              </a:lnSpc>
              <a:spcAft>
                <a:spcPts val="600"/>
              </a:spcAft>
            </a:pPr>
            <a:r>
              <a:rPr lang="en-US" sz="2000" dirty="0">
                <a:latin typeface="+mn-lt"/>
              </a:rPr>
              <a:t>Which classes would we be thinking about for this? Upper level? Small menu of high-quality courses? Professional ethics courses?</a:t>
            </a:r>
          </a:p>
          <a:p>
            <a:pPr lvl="2">
              <a:lnSpc>
                <a:spcPct val="100000"/>
              </a:lnSpc>
              <a:spcAft>
                <a:spcPts val="600"/>
              </a:spcAft>
            </a:pPr>
            <a:r>
              <a:rPr lang="en-US" sz="2000" dirty="0">
                <a:latin typeface="+mn-lt"/>
              </a:rPr>
              <a:t>If we create this model, then what is the financing?  What will be the MOUs?  How does all of this work?</a:t>
            </a:r>
          </a:p>
          <a:p>
            <a:pPr lvl="2">
              <a:lnSpc>
                <a:spcPct val="100000"/>
              </a:lnSpc>
              <a:spcAft>
                <a:spcPts val="600"/>
              </a:spcAft>
            </a:pPr>
            <a:r>
              <a:rPr lang="en-US" sz="2000" dirty="0">
                <a:latin typeface="+mn-lt"/>
              </a:rPr>
              <a:t>Money to implement? Development to put online, coordinator?</a:t>
            </a:r>
          </a:p>
        </p:txBody>
      </p:sp>
    </p:spTree>
    <p:extLst>
      <p:ext uri="{BB962C8B-B14F-4D97-AF65-F5344CB8AC3E}">
        <p14:creationId xmlns:p14="http://schemas.microsoft.com/office/powerpoint/2010/main" val="2527574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303577" cy="1356360"/>
          </a:xfrm>
        </p:spPr>
        <p:txBody>
          <a:bodyPr>
            <a:noAutofit/>
          </a:bodyPr>
          <a:lstStyle/>
          <a:p>
            <a:r>
              <a:rPr lang="en-US" sz="4400" b="0" dirty="0"/>
              <a:t>Dakota Humanities Academy</a:t>
            </a:r>
            <a:endParaRPr lang="en-US" sz="44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86000"/>
            <a:ext cx="9106211" cy="2035352"/>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Financial support would be essential</a:t>
            </a:r>
          </a:p>
          <a:p>
            <a:pPr>
              <a:lnSpc>
                <a:spcPct val="100000"/>
              </a:lnSpc>
              <a:spcAft>
                <a:spcPts val="1400"/>
              </a:spcAft>
            </a:pPr>
            <a:r>
              <a:rPr lang="en-US" sz="2400" dirty="0">
                <a:latin typeface="+mn-lt"/>
              </a:rPr>
              <a:t>Would likely require a Coordinator</a:t>
            </a:r>
          </a:p>
        </p:txBody>
      </p:sp>
    </p:spTree>
    <p:extLst>
      <p:ext uri="{BB962C8B-B14F-4D97-AF65-F5344CB8AC3E}">
        <p14:creationId xmlns:p14="http://schemas.microsoft.com/office/powerpoint/2010/main" val="1426670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09" y="1504041"/>
            <a:ext cx="7597180" cy="2996477"/>
          </a:xfrm>
        </p:spPr>
        <p:txBody>
          <a:bodyPr>
            <a:noAutofit/>
          </a:bodyPr>
          <a:lstStyle/>
          <a:p>
            <a:pPr algn="ctr"/>
            <a:r>
              <a:rPr lang="en-US" sz="4400" b="0" dirty="0">
                <a:latin typeface="+mn-lt"/>
              </a:rPr>
              <a:t>Curriculum on values:</a:t>
            </a:r>
            <a:br>
              <a:rPr lang="en-US" sz="4400" b="0" dirty="0">
                <a:latin typeface="+mn-lt"/>
              </a:rPr>
            </a:br>
            <a:br>
              <a:rPr lang="en-US" sz="1600" b="0" dirty="0">
                <a:latin typeface="+mn-lt"/>
              </a:rPr>
            </a:br>
            <a:r>
              <a:rPr lang="en-US" sz="2800" b="0" i="1" dirty="0">
                <a:latin typeface="+mn-lt"/>
              </a:rPr>
              <a:t>Responding to the challenges </a:t>
            </a:r>
            <a:br>
              <a:rPr lang="en-US" sz="2800" b="0" i="1" dirty="0">
                <a:latin typeface="+mn-lt"/>
              </a:rPr>
            </a:br>
            <a:r>
              <a:rPr lang="en-US" sz="2800" b="0" i="1" dirty="0">
                <a:latin typeface="+mn-lt"/>
              </a:rPr>
              <a:t>posed to humanities education and citizenship by technological innovations such as AI.</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542894" y="5671168"/>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3600" i="1" u="sng" dirty="0">
                <a:solidFill>
                  <a:srgbClr val="00407A"/>
                </a:solidFill>
                <a:latin typeface="+mn-lt"/>
              </a:rPr>
              <a:t>Commend</a:t>
            </a:r>
          </a:p>
        </p:txBody>
      </p:sp>
    </p:spTree>
    <p:extLst>
      <p:ext uri="{BB962C8B-B14F-4D97-AF65-F5344CB8AC3E}">
        <p14:creationId xmlns:p14="http://schemas.microsoft.com/office/powerpoint/2010/main" val="264255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t>Curriculum on values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8733458" cy="4038600"/>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lvl="0">
              <a:lnSpc>
                <a:spcPct val="100000"/>
              </a:lnSpc>
              <a:spcAft>
                <a:spcPts val="1400"/>
              </a:spcAft>
            </a:pPr>
            <a:r>
              <a:rPr lang="en-US" sz="2400" dirty="0">
                <a:latin typeface="+mn-lt"/>
              </a:rPr>
              <a:t>Humanities is an essential component of every student’s education.  </a:t>
            </a:r>
          </a:p>
          <a:p>
            <a:pPr lvl="1"/>
            <a:r>
              <a:rPr lang="en-US" sz="2200" dirty="0">
                <a:latin typeface="Arial" panose="020B0604020202020204" pitchFamily="34" charset="0"/>
                <a:cs typeface="Arial" panose="020B0604020202020204" pitchFamily="34" charset="0"/>
              </a:rPr>
              <a:t>It helps students think for themselves, both critically and creatively.</a:t>
            </a:r>
          </a:p>
          <a:p>
            <a:pPr lvl="1"/>
            <a:r>
              <a:rPr lang="en-US" sz="2200" dirty="0">
                <a:latin typeface="Arial" panose="020B0604020202020204" pitchFamily="34" charset="0"/>
                <a:cs typeface="Arial" panose="020B0604020202020204" pitchFamily="34" charset="0"/>
              </a:rPr>
              <a:t>It builds civic society as citizens share knowledge of what makes all humans what they are.</a:t>
            </a:r>
          </a:p>
          <a:p>
            <a:pPr>
              <a:lnSpc>
                <a:spcPct val="100000"/>
              </a:lnSpc>
              <a:spcAft>
                <a:spcPts val="1400"/>
              </a:spcAft>
            </a:pPr>
            <a:r>
              <a:rPr lang="en-US" sz="2400" dirty="0">
                <a:latin typeface="+mn-lt"/>
              </a:rPr>
              <a:t>Humanities is in a unique position to give students the skills to better control AI and other technologies, foster civic engagement, and make better, informed decisions in every aspect of their lives.</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8255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t>Curriculum on values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02391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The Values Committee’s other subcommittee on leadership might have components that would benefit from the Academy.</a:t>
            </a:r>
          </a:p>
          <a:p>
            <a:pPr lvl="1">
              <a:lnSpc>
                <a:spcPct val="100000"/>
              </a:lnSpc>
              <a:spcAft>
                <a:spcPts val="1400"/>
              </a:spcAft>
            </a:pPr>
            <a:r>
              <a:rPr lang="en-US" sz="2200" dirty="0">
                <a:latin typeface="+mn-lt"/>
              </a:rPr>
              <a:t>For example, this course’s inclusion of civics would be useful to leadership.</a:t>
            </a:r>
          </a:p>
        </p:txBody>
      </p:sp>
    </p:spTree>
    <p:extLst>
      <p:ext uri="{BB962C8B-B14F-4D97-AF65-F5344CB8AC3E}">
        <p14:creationId xmlns:p14="http://schemas.microsoft.com/office/powerpoint/2010/main" val="533070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t>Curriculum on values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4718599"/>
          </a:xfrm>
          <a:prstGeom prst="rect">
            <a:avLst/>
          </a:prstGeom>
        </p:spPr>
        <p:txBody>
          <a:bodyPr vert="horz" lIns="91440" tIns="45720" rIns="91440" bIns="45720" rtlCol="0">
            <a:normAutofit fontScale="9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400" dirty="0">
                <a:latin typeface="+mn-lt"/>
              </a:rPr>
              <a:t>Determine whether there is interest at the NDUS institutions for a general course on values that is available to some campuses and their students to partake in. </a:t>
            </a:r>
          </a:p>
          <a:p>
            <a:pPr>
              <a:lnSpc>
                <a:spcPct val="100000"/>
              </a:lnSpc>
              <a:spcAft>
                <a:spcPts val="1400"/>
              </a:spcAft>
            </a:pPr>
            <a:r>
              <a:rPr lang="en-US" sz="2400" dirty="0">
                <a:latin typeface="+mn-lt"/>
              </a:rPr>
              <a:t>Find model that could be adopted and employed by campuses who want to have a shared learning experience that forms the base of potential humanities/ethics minors.  </a:t>
            </a:r>
          </a:p>
          <a:p>
            <a:pPr>
              <a:lnSpc>
                <a:spcPct val="100000"/>
              </a:lnSpc>
              <a:spcAft>
                <a:spcPts val="1400"/>
              </a:spcAft>
            </a:pPr>
            <a:r>
              <a:rPr lang="en-US" sz="2400" dirty="0">
                <a:latin typeface="+mn-lt"/>
              </a:rPr>
              <a:t>Determine what the focus of the class is: Primarily ethics or Humanities. </a:t>
            </a:r>
          </a:p>
          <a:p>
            <a:pPr>
              <a:lnSpc>
                <a:spcPct val="100000"/>
              </a:lnSpc>
              <a:spcAft>
                <a:spcPts val="1400"/>
              </a:spcAft>
            </a:pPr>
            <a:r>
              <a:rPr lang="en-US" sz="2400" dirty="0">
                <a:latin typeface="+mn-lt"/>
              </a:rPr>
              <a:t>Determine whether there are new resources to create and offer courses. If this will be online, then it will require additional resources to make the course as effective as in-person instruction.</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478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t>Curriculum on values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26775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Aft>
                <a:spcPts val="1400"/>
              </a:spcAft>
            </a:pPr>
            <a:r>
              <a:rPr lang="en-US" sz="2800" dirty="0">
                <a:latin typeface="+mn-lt"/>
              </a:rPr>
              <a:t>Financial support would be essential:</a:t>
            </a:r>
          </a:p>
          <a:p>
            <a:pPr lvl="1">
              <a:lnSpc>
                <a:spcPct val="100000"/>
              </a:lnSpc>
              <a:spcAft>
                <a:spcPts val="1400"/>
              </a:spcAft>
            </a:pPr>
            <a:r>
              <a:rPr lang="en-US" sz="2200" dirty="0">
                <a:latin typeface="+mn-lt"/>
              </a:rPr>
              <a:t>Create online course</a:t>
            </a:r>
          </a:p>
          <a:p>
            <a:pPr lvl="1">
              <a:lnSpc>
                <a:spcPct val="100000"/>
              </a:lnSpc>
              <a:spcAft>
                <a:spcPts val="1400"/>
              </a:spcAft>
            </a:pPr>
            <a:r>
              <a:rPr lang="en-US" sz="2200" dirty="0">
                <a:latin typeface="+mn-lt"/>
              </a:rPr>
              <a:t>Teach online course</a:t>
            </a:r>
          </a:p>
        </p:txBody>
      </p:sp>
    </p:spTree>
    <p:extLst>
      <p:ext uri="{BB962C8B-B14F-4D97-AF65-F5344CB8AC3E}">
        <p14:creationId xmlns:p14="http://schemas.microsoft.com/office/powerpoint/2010/main" val="2103457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467214" cy="1356360"/>
          </a:xfrm>
        </p:spPr>
        <p:txBody>
          <a:bodyPr>
            <a:noAutofit/>
          </a:bodyPr>
          <a:lstStyle/>
          <a:p>
            <a:r>
              <a:rPr lang="en-US" sz="4400" b="0" dirty="0">
                <a:latin typeface="+mn-lt"/>
              </a:rPr>
              <a:t>Topics for study</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318675" cy="3816391"/>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228600" lvl="1">
              <a:lnSpc>
                <a:spcPct val="100000"/>
              </a:lnSpc>
              <a:spcBef>
                <a:spcPts val="1400"/>
              </a:spcBef>
              <a:spcAft>
                <a:spcPts val="1400"/>
              </a:spcAft>
            </a:pPr>
            <a:r>
              <a:rPr lang="en-US" sz="2400" dirty="0">
                <a:latin typeface="+mn-lt"/>
              </a:rPr>
              <a:t>1. Foreign language and AI focus is something that can be evaluated down the line in a study. Do we want to reinforce/reaffirm a foreign language?</a:t>
            </a:r>
          </a:p>
          <a:p>
            <a:pPr marL="502920" lvl="3">
              <a:lnSpc>
                <a:spcPct val="100000"/>
              </a:lnSpc>
              <a:spcBef>
                <a:spcPts val="1400"/>
              </a:spcBef>
              <a:spcAft>
                <a:spcPts val="1400"/>
              </a:spcAft>
            </a:pPr>
            <a:r>
              <a:rPr lang="en-US" sz="2200" dirty="0">
                <a:latin typeface="+mn-lt"/>
              </a:rPr>
              <a:t>Double majors or minors were in language because of job trends.  </a:t>
            </a:r>
          </a:p>
          <a:p>
            <a:pPr marL="228600" lvl="1">
              <a:lnSpc>
                <a:spcPct val="100000"/>
              </a:lnSpc>
              <a:spcBef>
                <a:spcPts val="1400"/>
              </a:spcBef>
              <a:spcAft>
                <a:spcPts val="1400"/>
              </a:spcAft>
            </a:pPr>
            <a:r>
              <a:rPr lang="en-US" sz="2400" dirty="0">
                <a:latin typeface="+mn-lt"/>
              </a:rPr>
              <a:t>2. Many faculty from the faculty focus group wanted to restart a North Dakota Humanities Summit each year.  The summit would allow Humanities faculty and students to share research.</a:t>
            </a:r>
          </a:p>
        </p:txBody>
      </p:sp>
    </p:spTree>
    <p:extLst>
      <p:ext uri="{BB962C8B-B14F-4D97-AF65-F5344CB8AC3E}">
        <p14:creationId xmlns:p14="http://schemas.microsoft.com/office/powerpoint/2010/main" val="372378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3C7989-4252-6792-160B-743E32A4FC42}"/>
              </a:ext>
            </a:extLst>
          </p:cNvPr>
          <p:cNvSpPr>
            <a:spLocks noGrp="1"/>
          </p:cNvSpPr>
          <p:nvPr>
            <p:ph type="title"/>
          </p:nvPr>
        </p:nvSpPr>
        <p:spPr/>
        <p:txBody>
          <a:bodyPr/>
          <a:lstStyle/>
          <a:p>
            <a:r>
              <a:rPr lang="en-US" sz="4000" b="0" dirty="0">
                <a:latin typeface="+mn-lt"/>
              </a:rPr>
              <a:t>Study Group Participants</a:t>
            </a:r>
            <a:endParaRPr lang="en-US" dirty="0"/>
          </a:p>
        </p:txBody>
      </p:sp>
      <p:sp>
        <p:nvSpPr>
          <p:cNvPr id="5" name="Content Placeholder 4">
            <a:extLst>
              <a:ext uri="{FF2B5EF4-FFF2-40B4-BE49-F238E27FC236}">
                <a16:creationId xmlns:a16="http://schemas.microsoft.com/office/drawing/2014/main" id="{B08D8D3F-A620-D241-1171-B7A712EB311A}"/>
              </a:ext>
            </a:extLst>
          </p:cNvPr>
          <p:cNvSpPr>
            <a:spLocks noGrp="1"/>
          </p:cNvSpPr>
          <p:nvPr>
            <p:ph sz="half" idx="1"/>
          </p:nvPr>
        </p:nvSpPr>
        <p:spPr>
          <a:xfrm>
            <a:off x="1142999" y="1843790"/>
            <a:ext cx="6247152" cy="4236969"/>
          </a:xfrm>
        </p:spPr>
        <p:txBody>
          <a:bodyPr>
            <a:normAutofit lnSpcReduction="10000"/>
          </a:bodyPr>
          <a:lstStyle/>
          <a:p>
            <a:pPr marL="0" marR="0" indent="0">
              <a:spcBef>
                <a:spcPts val="0"/>
              </a:spcBef>
              <a:spcAft>
                <a:spcPts val="0"/>
              </a:spcAft>
              <a:buNone/>
            </a:pPr>
            <a:r>
              <a:rPr lang="en-US"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NDUS PARTICIPANTS</a:t>
            </a:r>
            <a:endParaRPr lang="en-US" sz="2400" b="1" dirty="0">
              <a:effectLst/>
              <a:latin typeface="Calibri" panose="020F0502020204030204" pitchFamily="34" charset="0"/>
              <a:ea typeface="Calibri" panose="020F0502020204030204" pitchFamily="34" charset="0"/>
            </a:endParaRP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Brian Van Horn, Mayville State, President</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Jeff Wells, Dickinson State, Assoc. Professor of History</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John </a:t>
            </a:r>
            <a:r>
              <a:rPr lang="en-US" sz="1800" dirty="0" err="1">
                <a:latin typeface="Calibri" panose="020F0502020204030204" pitchFamily="34" charset="0"/>
                <a:cs typeface="Calibri" panose="020F0502020204030204" pitchFamily="34" charset="0"/>
              </a:rPr>
              <a:t>Bitzan</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Challey</a:t>
            </a:r>
            <a:r>
              <a:rPr lang="en-US" sz="1800" dirty="0">
                <a:latin typeface="Calibri" panose="020F0502020204030204" pitchFamily="34" charset="0"/>
                <a:cs typeface="Calibri" panose="020F0502020204030204" pitchFamily="34" charset="0"/>
              </a:rPr>
              <a:t> Institute; NDSU, Professor, Management</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Kenley </a:t>
            </a:r>
            <a:r>
              <a:rPr lang="en-US" sz="1800" dirty="0" err="1">
                <a:latin typeface="Calibri" panose="020F0502020204030204" pitchFamily="34" charset="0"/>
                <a:cs typeface="Calibri" panose="020F0502020204030204" pitchFamily="34" charset="0"/>
              </a:rPr>
              <a:t>Nebeker</a:t>
            </a:r>
            <a:r>
              <a:rPr lang="en-US" sz="1800" dirty="0">
                <a:latin typeface="Calibri" panose="020F0502020204030204" pitchFamily="34" charset="0"/>
                <a:cs typeface="Calibri" panose="020F0502020204030204" pitchFamily="34" charset="0"/>
              </a:rPr>
              <a:t>, Williston State, Executive Director, Train ND</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Dennis Cooley, NDSU, Chair/Professor School of Humanities</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Tony Dutton, Valley City State, Professor, Dept. of Social Science</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Lucian Stone, UND, Chair/Assoc. Professor, Pre-Law</a:t>
            </a:r>
          </a:p>
          <a:p>
            <a:pPr marL="176213" lvl="1" indent="-176213">
              <a:lnSpc>
                <a:spcPct val="100000"/>
              </a:lnSpc>
              <a:spcBef>
                <a:spcPts val="400"/>
              </a:spcBef>
              <a:spcAft>
                <a:spcPts val="0"/>
              </a:spcAft>
              <a:tabLst>
                <a:tab pos="1096963" algn="l"/>
                <a:tab pos="3097213" algn="l"/>
              </a:tabLst>
            </a:pPr>
            <a:r>
              <a:rPr lang="en-US" sz="1800" dirty="0">
                <a:latin typeface="Calibri" panose="020F0502020204030204" pitchFamily="34" charset="0"/>
                <a:cs typeface="Calibri" panose="020F0502020204030204" pitchFamily="34" charset="0"/>
              </a:rPr>
              <a:t>Rhonda Nelson, Mayville State, Chair/Professor, Division of Business</a:t>
            </a:r>
          </a:p>
          <a:p>
            <a:pPr marL="176213" lvl="1" indent="-176213">
              <a:lnSpc>
                <a:spcPct val="100000"/>
              </a:lnSpc>
              <a:spcBef>
                <a:spcPts val="400"/>
              </a:spcBef>
              <a:spcAft>
                <a:spcPts val="0"/>
              </a:spcAft>
              <a:tabLst>
                <a:tab pos="1096963" algn="l"/>
                <a:tab pos="3097213" algn="l"/>
              </a:tabLst>
            </a:pPr>
            <a:r>
              <a:rPr lang="en-US" sz="1800" dirty="0">
                <a:latin typeface="Calibri" panose="020F0502020204030204" pitchFamily="34" charset="0"/>
                <a:cs typeface="Calibri" panose="020F0502020204030204" pitchFamily="34" charset="0"/>
              </a:rPr>
              <a:t>Jason </a:t>
            </a:r>
            <a:r>
              <a:rPr lang="en-US" sz="1800" dirty="0" err="1">
                <a:latin typeface="Calibri" panose="020F0502020204030204" pitchFamily="34" charset="0"/>
                <a:cs typeface="Calibri" panose="020F0502020204030204" pitchFamily="34" charset="0"/>
              </a:rPr>
              <a:t>Fincel</a:t>
            </a:r>
            <a:r>
              <a:rPr lang="en-US" sz="1800" dirty="0">
                <a:latin typeface="Calibri" panose="020F0502020204030204" pitchFamily="34" charset="0"/>
                <a:cs typeface="Calibri" panose="020F0502020204030204" pitchFamily="34" charset="0"/>
              </a:rPr>
              <a:t>, NDSU student</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Jerry </a:t>
            </a:r>
            <a:r>
              <a:rPr lang="en-US" sz="1800" dirty="0" err="1">
                <a:latin typeface="Calibri" panose="020F0502020204030204" pitchFamily="34" charset="0"/>
                <a:cs typeface="Calibri" panose="020F0502020204030204" pitchFamily="34" charset="0"/>
              </a:rPr>
              <a:t>Rostad</a:t>
            </a:r>
            <a:r>
              <a:rPr lang="en-US" sz="1800" dirty="0">
                <a:latin typeface="Calibri" panose="020F0502020204030204" pitchFamily="34" charset="0"/>
                <a:cs typeface="Calibri" panose="020F0502020204030204" pitchFamily="34" charset="0"/>
              </a:rPr>
              <a:t>, NDUS, VC Strategy/Strategic Engagement</a:t>
            </a:r>
          </a:p>
          <a:p>
            <a:pPr marL="176213" indent="-176213">
              <a:lnSpc>
                <a:spcPct val="100000"/>
              </a:lnSpc>
              <a:spcBef>
                <a:spcPts val="400"/>
              </a:spcBef>
              <a:tabLst>
                <a:tab pos="1096963" algn="l"/>
                <a:tab pos="3097213" algn="l"/>
              </a:tabLst>
            </a:pPr>
            <a:r>
              <a:rPr lang="en-US" sz="1800" dirty="0">
                <a:latin typeface="Calibri" panose="020F0502020204030204" pitchFamily="34" charset="0"/>
                <a:cs typeface="Calibri" panose="020F0502020204030204" pitchFamily="34" charset="0"/>
              </a:rPr>
              <a:t>Mark </a:t>
            </a:r>
            <a:r>
              <a:rPr lang="en-US" sz="1800" dirty="0" err="1">
                <a:latin typeface="Calibri" panose="020F0502020204030204" pitchFamily="34" charset="0"/>
                <a:cs typeface="Calibri" panose="020F0502020204030204" pitchFamily="34" charset="0"/>
              </a:rPr>
              <a:t>Hagerott</a:t>
            </a:r>
            <a:r>
              <a:rPr lang="en-US" sz="1800" dirty="0">
                <a:latin typeface="Calibri" panose="020F0502020204030204" pitchFamily="34" charset="0"/>
                <a:cs typeface="Calibri" panose="020F0502020204030204" pitchFamily="34" charset="0"/>
              </a:rPr>
              <a:t>, NDUS, Chancellor</a:t>
            </a:r>
          </a:p>
        </p:txBody>
      </p:sp>
      <p:sp>
        <p:nvSpPr>
          <p:cNvPr id="6" name="Content Placeholder 5">
            <a:extLst>
              <a:ext uri="{FF2B5EF4-FFF2-40B4-BE49-F238E27FC236}">
                <a16:creationId xmlns:a16="http://schemas.microsoft.com/office/drawing/2014/main" id="{F3FB8DB8-ADEE-76FB-EA32-D44B98808697}"/>
              </a:ext>
            </a:extLst>
          </p:cNvPr>
          <p:cNvSpPr>
            <a:spLocks noGrp="1"/>
          </p:cNvSpPr>
          <p:nvPr>
            <p:ph sz="half" idx="2"/>
          </p:nvPr>
        </p:nvSpPr>
        <p:spPr>
          <a:xfrm>
            <a:off x="7749914" y="1843790"/>
            <a:ext cx="3627619" cy="4236970"/>
          </a:xfrm>
        </p:spPr>
        <p:txBody>
          <a:bodyPr>
            <a:normAutofit lnSpcReduction="10000"/>
          </a:bodyPr>
          <a:lstStyle/>
          <a:p>
            <a:pPr marL="0" indent="0">
              <a:spcBef>
                <a:spcPts val="0"/>
              </a:spcBef>
              <a:buNone/>
              <a:tabLst>
                <a:tab pos="1097280" algn="l"/>
                <a:tab pos="3097530" algn="l"/>
              </a:tabLst>
            </a:pPr>
            <a:r>
              <a:rPr lang="en-US" sz="2400" b="1" dirty="0">
                <a:latin typeface="Calibri" panose="020F0502020204030204" pitchFamily="34" charset="0"/>
                <a:cs typeface="Calibri" panose="020F0502020204030204" pitchFamily="34" charset="0"/>
              </a:rPr>
              <a:t>NON-NDUS Participants</a:t>
            </a:r>
          </a:p>
          <a:p>
            <a:pPr marL="176213" indent="-176213" defTabSz="914400">
              <a:lnSpc>
                <a:spcPct val="100000"/>
              </a:lnSpc>
              <a:spcBef>
                <a:spcPts val="400"/>
              </a:spcBef>
              <a:buClr>
                <a:schemeClr val="accent1"/>
              </a:buClr>
              <a:buSzPct val="80000"/>
              <a:buFont typeface="Corbel" pitchFamily="34" charset="0"/>
              <a:buChar char="•"/>
              <a:tabLst>
                <a:tab pos="1096963" algn="l"/>
                <a:tab pos="3097213" algn="l"/>
              </a:tabLst>
            </a:pPr>
            <a:r>
              <a:rPr lang="en-US" sz="1800" dirty="0">
                <a:latin typeface="Calibri" panose="020F0502020204030204" pitchFamily="34" charset="0"/>
                <a:ea typeface="Tahoma" panose="020B0604030504040204" pitchFamily="34" charset="0"/>
                <a:cs typeface="Calibri" panose="020F0502020204030204" pitchFamily="34" charset="0"/>
              </a:rPr>
              <a:t>Danita Bye, ND SBHE; board member</a:t>
            </a:r>
          </a:p>
          <a:p>
            <a:pPr marL="176213" indent="-176213" defTabSz="914400">
              <a:lnSpc>
                <a:spcPct val="100000"/>
              </a:lnSpc>
              <a:spcBef>
                <a:spcPts val="400"/>
              </a:spcBef>
              <a:buClr>
                <a:schemeClr val="accent1"/>
              </a:buClr>
              <a:buSzPct val="80000"/>
              <a:buFont typeface="Corbel" pitchFamily="34" charset="0"/>
              <a:buChar char="•"/>
              <a:tabLst>
                <a:tab pos="1096963" algn="l"/>
                <a:tab pos="3097213" algn="l"/>
              </a:tabLst>
            </a:pPr>
            <a:r>
              <a:rPr lang="en-US" sz="1800" dirty="0">
                <a:latin typeface="Calibri" panose="020F0502020204030204" pitchFamily="34" charset="0"/>
                <a:ea typeface="Tahoma" panose="020B0604030504040204" pitchFamily="34" charset="0"/>
                <a:cs typeface="Calibri" panose="020F0502020204030204" pitchFamily="34" charset="0"/>
              </a:rPr>
              <a:t>Greg Syrup, UND grad; 701 Angel Fund</a:t>
            </a:r>
          </a:p>
          <a:p>
            <a:pPr marL="176213" indent="-176213" defTabSz="914400">
              <a:lnSpc>
                <a:spcPct val="100000"/>
              </a:lnSpc>
              <a:spcBef>
                <a:spcPts val="400"/>
              </a:spcBef>
              <a:buClr>
                <a:schemeClr val="accent1"/>
              </a:buClr>
              <a:buSzPct val="80000"/>
              <a:buFont typeface="Corbel" pitchFamily="34" charset="0"/>
              <a:buChar char="•"/>
              <a:tabLst>
                <a:tab pos="1096963" algn="l"/>
                <a:tab pos="3097213" algn="l"/>
              </a:tabLst>
            </a:pPr>
            <a:r>
              <a:rPr lang="en-US" sz="1800" dirty="0">
                <a:latin typeface="Calibri" panose="020F0502020204030204" pitchFamily="34" charset="0"/>
                <a:ea typeface="Tahoma" panose="020B0604030504040204" pitchFamily="34" charset="0"/>
                <a:cs typeface="Calibri" panose="020F0502020204030204" pitchFamily="34" charset="0"/>
              </a:rPr>
              <a:t>Bruce </a:t>
            </a:r>
            <a:r>
              <a:rPr lang="en-US" sz="1800" dirty="0" err="1">
                <a:latin typeface="Calibri" panose="020F0502020204030204" pitchFamily="34" charset="0"/>
                <a:ea typeface="Tahoma" panose="020B0604030504040204" pitchFamily="34" charset="0"/>
                <a:cs typeface="Calibri" panose="020F0502020204030204" pitchFamily="34" charset="0"/>
              </a:rPr>
              <a:t>Gjovig</a:t>
            </a:r>
            <a:r>
              <a:rPr lang="en-US" sz="1800" dirty="0">
                <a:latin typeface="Calibri" panose="020F0502020204030204" pitchFamily="34" charset="0"/>
                <a:ea typeface="Tahoma" panose="020B0604030504040204" pitchFamily="34" charset="0"/>
                <a:cs typeface="Calibri" panose="020F0502020204030204" pitchFamily="34" charset="0"/>
              </a:rPr>
              <a:t>, UND grad, ND District Export Council Strategic advisor, Grand Sky, Inc.</a:t>
            </a:r>
          </a:p>
          <a:p>
            <a:pPr marL="176213" indent="-176213" defTabSz="914400">
              <a:lnSpc>
                <a:spcPct val="100000"/>
              </a:lnSpc>
              <a:spcBef>
                <a:spcPts val="400"/>
              </a:spcBef>
              <a:buClr>
                <a:schemeClr val="accent1"/>
              </a:buClr>
              <a:buSzPct val="80000"/>
              <a:buFont typeface="Corbel" pitchFamily="34" charset="0"/>
              <a:buChar char="•"/>
              <a:tabLst>
                <a:tab pos="1096963" algn="l"/>
                <a:tab pos="3097213" algn="l"/>
              </a:tabLst>
            </a:pPr>
            <a:r>
              <a:rPr lang="en-US" sz="1800" dirty="0">
                <a:latin typeface="Calibri" panose="020F0502020204030204" pitchFamily="34" charset="0"/>
                <a:ea typeface="Tahoma" panose="020B0604030504040204" pitchFamily="34" charset="0"/>
                <a:cs typeface="Calibri" panose="020F0502020204030204" pitchFamily="34" charset="0"/>
              </a:rPr>
              <a:t>Kaleb </a:t>
            </a:r>
            <a:r>
              <a:rPr lang="en-US" sz="1800" dirty="0" err="1">
                <a:latin typeface="Calibri" panose="020F0502020204030204" pitchFamily="34" charset="0"/>
                <a:ea typeface="Tahoma" panose="020B0604030504040204" pitchFamily="34" charset="0"/>
                <a:cs typeface="Calibri" panose="020F0502020204030204" pitchFamily="34" charset="0"/>
              </a:rPr>
              <a:t>Dschaak</a:t>
            </a:r>
            <a:r>
              <a:rPr lang="en-US" sz="1800" dirty="0">
                <a:latin typeface="Calibri" panose="020F0502020204030204" pitchFamily="34" charset="0"/>
                <a:ea typeface="Tahoma" panose="020B0604030504040204" pitchFamily="34" charset="0"/>
                <a:cs typeface="Calibri" panose="020F0502020204030204" pitchFamily="34" charset="0"/>
              </a:rPr>
              <a:t>, UND grad; </a:t>
            </a:r>
            <a:r>
              <a:rPr lang="en-US" sz="1800" dirty="0" err="1">
                <a:latin typeface="Calibri" panose="020F0502020204030204" pitchFamily="34" charset="0"/>
                <a:ea typeface="Tahoma" panose="020B0604030504040204" pitchFamily="34" charset="0"/>
                <a:cs typeface="Calibri" panose="020F0502020204030204" pitchFamily="34" charset="0"/>
              </a:rPr>
              <a:t>Fenworks</a:t>
            </a:r>
            <a:r>
              <a:rPr lang="en-US" sz="1800" dirty="0">
                <a:latin typeface="Calibri" panose="020F0502020204030204" pitchFamily="34" charset="0"/>
                <a:ea typeface="Tahoma" panose="020B0604030504040204" pitchFamily="34" charset="0"/>
                <a:cs typeface="Calibri" panose="020F0502020204030204" pitchFamily="34" charset="0"/>
              </a:rPr>
              <a:t> </a:t>
            </a:r>
          </a:p>
        </p:txBody>
      </p:sp>
      <p:pic>
        <p:nvPicPr>
          <p:cNvPr id="7" name="Picture 6" descr="A blue text on a white background&#10;&#10;Description automatically generated">
            <a:extLst>
              <a:ext uri="{FF2B5EF4-FFF2-40B4-BE49-F238E27FC236}">
                <a16:creationId xmlns:a16="http://schemas.microsoft.com/office/drawing/2014/main" id="{4378B1F4-10E4-F6BD-5ADB-CDD3B1ED99F0}"/>
              </a:ext>
            </a:extLst>
          </p:cNvPr>
          <p:cNvPicPr>
            <a:picLocks noChangeAspect="1"/>
          </p:cNvPicPr>
          <p:nvPr/>
        </p:nvPicPr>
        <p:blipFill>
          <a:blip r:embed="rId3"/>
          <a:stretch>
            <a:fillRect/>
          </a:stretch>
        </p:blipFill>
        <p:spPr>
          <a:xfrm>
            <a:off x="8879428" y="609600"/>
            <a:ext cx="2843319" cy="653711"/>
          </a:xfrm>
          <a:prstGeom prst="rect">
            <a:avLst/>
          </a:prstGeom>
        </p:spPr>
      </p:pic>
    </p:spTree>
    <p:extLst>
      <p:ext uri="{BB962C8B-B14F-4D97-AF65-F5344CB8AC3E}">
        <p14:creationId xmlns:p14="http://schemas.microsoft.com/office/powerpoint/2010/main" val="2897423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3" name="Title 1">
            <a:extLst>
              <a:ext uri="{FF2B5EF4-FFF2-40B4-BE49-F238E27FC236}">
                <a16:creationId xmlns:a16="http://schemas.microsoft.com/office/drawing/2014/main" id="{F3FE04F9-EA3A-3936-3E11-1FD5144295C2}"/>
              </a:ext>
            </a:extLst>
          </p:cNvPr>
          <p:cNvSpPr txBox="1">
            <a:spLocks/>
          </p:cNvSpPr>
          <p:nvPr/>
        </p:nvSpPr>
        <p:spPr>
          <a:xfrm>
            <a:off x="2297410" y="2555748"/>
            <a:ext cx="7597180" cy="1356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a:lstStyle>
          <a:p>
            <a:pPr algn="ctr"/>
            <a:r>
              <a:rPr lang="en-US" sz="4400" b="0" dirty="0">
                <a:latin typeface="+mn-lt"/>
              </a:rPr>
              <a:t>In conclusion</a:t>
            </a:r>
          </a:p>
        </p:txBody>
      </p:sp>
    </p:spTree>
    <p:extLst>
      <p:ext uri="{BB962C8B-B14F-4D97-AF65-F5344CB8AC3E}">
        <p14:creationId xmlns:p14="http://schemas.microsoft.com/office/powerpoint/2010/main" val="1185502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09" y="1743457"/>
            <a:ext cx="7597180" cy="3084576"/>
          </a:xfrm>
        </p:spPr>
        <p:txBody>
          <a:bodyPr>
            <a:noAutofit/>
          </a:bodyPr>
          <a:lstStyle/>
          <a:p>
            <a:pPr algn="ctr"/>
            <a:r>
              <a:rPr lang="en-US" sz="4400" b="0" dirty="0">
                <a:latin typeface="+mn-lt"/>
              </a:rPr>
              <a:t>Dakota Professionalism/ Leadership Model</a:t>
            </a:r>
            <a:br>
              <a:rPr lang="en-US" sz="4400" b="0" dirty="0">
                <a:latin typeface="+mn-lt"/>
              </a:rPr>
            </a:br>
            <a:br>
              <a:rPr lang="en-US" sz="2000" b="0" dirty="0">
                <a:latin typeface="+mn-lt"/>
              </a:rPr>
            </a:br>
            <a:r>
              <a:rPr lang="en-US" sz="2800" b="0" i="1" dirty="0">
                <a:latin typeface="+mn-lt"/>
              </a:rPr>
              <a:t>Value: To graduate students prepared for the workforce and equipped with the values necessary for success.</a:t>
            </a:r>
            <a:endParaRPr lang="en-US" sz="4400" b="0" i="1"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542894" y="5664128"/>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3600" i="1" u="sng" dirty="0">
                <a:solidFill>
                  <a:srgbClr val="00407A"/>
                </a:solidFill>
                <a:latin typeface="+mn-lt"/>
              </a:rPr>
              <a:t>Endorse</a:t>
            </a:r>
          </a:p>
        </p:txBody>
      </p:sp>
    </p:spTree>
    <p:extLst>
      <p:ext uri="{BB962C8B-B14F-4D97-AF65-F5344CB8AC3E}">
        <p14:creationId xmlns:p14="http://schemas.microsoft.com/office/powerpoint/2010/main" val="2873175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Dakota Professionalism/ Leadership Model</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54101"/>
            <a:ext cx="9885923" cy="3759307"/>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Aft>
                <a:spcPts val="1400"/>
              </a:spcAft>
              <a:buNone/>
            </a:pPr>
            <a:r>
              <a:rPr lang="en-US" sz="2800" dirty="0">
                <a:latin typeface="+mn-lt"/>
              </a:rPr>
              <a:t>Why are values important?</a:t>
            </a:r>
          </a:p>
          <a:p>
            <a:pPr lvl="1">
              <a:lnSpc>
                <a:spcPct val="100000"/>
              </a:lnSpc>
              <a:spcAft>
                <a:spcPts val="1400"/>
              </a:spcAft>
            </a:pPr>
            <a:r>
              <a:rPr lang="en-US" sz="2400" dirty="0">
                <a:latin typeface="+mn-lt"/>
              </a:rPr>
              <a:t>Prepare students for their chosen career path</a:t>
            </a:r>
          </a:p>
          <a:p>
            <a:pPr lvl="1">
              <a:lnSpc>
                <a:spcPct val="100000"/>
              </a:lnSpc>
              <a:spcAft>
                <a:spcPts val="1400"/>
              </a:spcAft>
            </a:pPr>
            <a:r>
              <a:rPr lang="en-US" sz="2400" dirty="0">
                <a:latin typeface="+mn-lt"/>
              </a:rPr>
              <a:t>Meet future employers’ needs for skills and competencies</a:t>
            </a:r>
          </a:p>
        </p:txBody>
      </p:sp>
    </p:spTree>
    <p:extLst>
      <p:ext uri="{BB962C8B-B14F-4D97-AF65-F5344CB8AC3E}">
        <p14:creationId xmlns:p14="http://schemas.microsoft.com/office/powerpoint/2010/main" val="215390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Dakota Professionalism/ Leadership Model</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54102"/>
            <a:ext cx="9106211" cy="327482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Aft>
                <a:spcPts val="1400"/>
              </a:spcAft>
              <a:buNone/>
            </a:pPr>
            <a:r>
              <a:rPr lang="en-US" sz="2800" dirty="0">
                <a:latin typeface="+mn-lt"/>
              </a:rPr>
              <a:t>Committee members and guest presenters helped identify the values being shared today</a:t>
            </a:r>
          </a:p>
          <a:p>
            <a:pPr lvl="1">
              <a:lnSpc>
                <a:spcPct val="100000"/>
              </a:lnSpc>
              <a:spcAft>
                <a:spcPts val="1400"/>
              </a:spcAft>
            </a:pPr>
            <a:r>
              <a:rPr lang="en-US" sz="2400" dirty="0">
                <a:latin typeface="+mn-lt"/>
              </a:rPr>
              <a:t>Discussions have been vibrant and passionate about the desired values in society and those wanted for graduates </a:t>
            </a:r>
          </a:p>
          <a:p>
            <a:pPr>
              <a:lnSpc>
                <a:spcPct val="100000"/>
              </a:lnSpc>
              <a:spcAft>
                <a:spcPts val="1400"/>
              </a:spcAft>
            </a:pPr>
            <a:endParaRPr lang="en-US" dirty="0"/>
          </a:p>
        </p:txBody>
      </p:sp>
    </p:spTree>
    <p:extLst>
      <p:ext uri="{BB962C8B-B14F-4D97-AF65-F5344CB8AC3E}">
        <p14:creationId xmlns:p14="http://schemas.microsoft.com/office/powerpoint/2010/main" val="3252496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Dakota Professionalism/ Leadership Model</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32837"/>
            <a:ext cx="9106211" cy="3633573"/>
          </a:xfrm>
          <a:prstGeom prst="rect">
            <a:avLst/>
          </a:prstGeom>
        </p:spPr>
        <p:txBody>
          <a:bodyPr vert="horz" lIns="91440" tIns="45720" rIns="91440" bIns="45720" numCol="1"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Aft>
                <a:spcPts val="1400"/>
              </a:spcAft>
              <a:buNone/>
            </a:pPr>
            <a:r>
              <a:rPr lang="en-US" sz="2800" dirty="0">
                <a:latin typeface="+mn-lt"/>
              </a:rPr>
              <a:t>Topics which are likely to be considered by other committees</a:t>
            </a:r>
          </a:p>
          <a:p>
            <a:pPr lvl="1">
              <a:lnSpc>
                <a:spcPct val="100000"/>
              </a:lnSpc>
              <a:spcAft>
                <a:spcPts val="1400"/>
              </a:spcAft>
            </a:pPr>
            <a:r>
              <a:rPr lang="en-US" sz="2400" dirty="0">
                <a:latin typeface="+mn-lt"/>
              </a:rPr>
              <a:t>Ethics &amp; Leadership</a:t>
            </a:r>
          </a:p>
          <a:p>
            <a:pPr lvl="1">
              <a:lnSpc>
                <a:spcPct val="100000"/>
              </a:lnSpc>
              <a:spcAft>
                <a:spcPts val="1400"/>
              </a:spcAft>
            </a:pPr>
            <a:r>
              <a:rPr lang="en-US" sz="2400" dirty="0">
                <a:latin typeface="+mn-lt"/>
              </a:rPr>
              <a:t>Mental Health &amp; Healthcare</a:t>
            </a:r>
          </a:p>
          <a:p>
            <a:pPr lvl="1">
              <a:lnSpc>
                <a:spcPct val="100000"/>
              </a:lnSpc>
              <a:spcAft>
                <a:spcPts val="1400"/>
              </a:spcAft>
            </a:pPr>
            <a:r>
              <a:rPr lang="en-US" sz="2400" dirty="0">
                <a:latin typeface="+mn-lt"/>
              </a:rPr>
              <a:t>Diversity</a:t>
            </a:r>
          </a:p>
          <a:p>
            <a:pPr lvl="1">
              <a:lnSpc>
                <a:spcPct val="100000"/>
              </a:lnSpc>
              <a:spcAft>
                <a:spcPts val="1400"/>
              </a:spcAft>
            </a:pPr>
            <a:r>
              <a:rPr lang="en-US" sz="2400" dirty="0">
                <a:latin typeface="+mn-lt"/>
              </a:rPr>
              <a:t>Artificial Intelligence </a:t>
            </a:r>
            <a:endParaRPr lang="en-US" sz="2200" dirty="0">
              <a:latin typeface="+mn-lt"/>
            </a:endParaRPr>
          </a:p>
        </p:txBody>
      </p:sp>
    </p:spTree>
    <p:extLst>
      <p:ext uri="{BB962C8B-B14F-4D97-AF65-F5344CB8AC3E}">
        <p14:creationId xmlns:p14="http://schemas.microsoft.com/office/powerpoint/2010/main" val="1507395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Dakota Professionalism/ Leadership Model</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254101"/>
            <a:ext cx="9106211" cy="370731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00000"/>
              </a:lnSpc>
              <a:spcAft>
                <a:spcPts val="1400"/>
              </a:spcAft>
              <a:buNone/>
            </a:pPr>
            <a:r>
              <a:rPr lang="en-US" sz="2800" dirty="0">
                <a:latin typeface="+mn-lt"/>
              </a:rPr>
              <a:t>These values are focuses which need further research and we will continue to seek expert knowledge  </a:t>
            </a:r>
          </a:p>
          <a:p>
            <a:pPr>
              <a:lnSpc>
                <a:spcPct val="100000"/>
              </a:lnSpc>
              <a:spcAft>
                <a:spcPts val="1400"/>
              </a:spcAft>
            </a:pPr>
            <a:r>
              <a:rPr lang="en-US" sz="2400" dirty="0">
                <a:latin typeface="+mn-lt"/>
              </a:rPr>
              <a:t>How, when, and where should these values be embedded into future curriculum</a:t>
            </a:r>
          </a:p>
          <a:p>
            <a:pPr>
              <a:lnSpc>
                <a:spcPct val="100000"/>
              </a:lnSpc>
              <a:spcAft>
                <a:spcPts val="1400"/>
              </a:spcAft>
            </a:pPr>
            <a:r>
              <a:rPr lang="en-US" sz="2400" dirty="0">
                <a:latin typeface="+mn-lt"/>
              </a:rPr>
              <a:t>Continuous improvement will always be necessary to adapt to new and changing needs</a:t>
            </a:r>
          </a:p>
          <a:p>
            <a:pPr>
              <a:lnSpc>
                <a:spcPct val="100000"/>
              </a:lnSpc>
              <a:spcAft>
                <a:spcPts val="1400"/>
              </a:spcAft>
            </a:pPr>
            <a:endParaRPr lang="en-US" sz="2400" dirty="0">
              <a:latin typeface="+mn-lt"/>
            </a:endParaRPr>
          </a:p>
        </p:txBody>
      </p:sp>
    </p:spTree>
    <p:extLst>
      <p:ext uri="{BB962C8B-B14F-4D97-AF65-F5344CB8AC3E}">
        <p14:creationId xmlns:p14="http://schemas.microsoft.com/office/powerpoint/2010/main" val="3734927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2297409" y="1784457"/>
            <a:ext cx="7597180" cy="2996477"/>
          </a:xfrm>
        </p:spPr>
        <p:txBody>
          <a:bodyPr>
            <a:noAutofit/>
          </a:bodyPr>
          <a:lstStyle/>
          <a:p>
            <a:pPr algn="ctr"/>
            <a:r>
              <a:rPr lang="en-US" sz="4400" b="0" dirty="0">
                <a:latin typeface="+mn-lt"/>
              </a:rPr>
              <a:t>Dakota Humanities Academy:</a:t>
            </a:r>
            <a:br>
              <a:rPr lang="en-US" sz="4400" b="0" dirty="0">
                <a:latin typeface="+mn-lt"/>
              </a:rPr>
            </a:br>
            <a:br>
              <a:rPr lang="en-US" sz="1400" b="0" dirty="0">
                <a:latin typeface="+mn-lt"/>
              </a:rPr>
            </a:br>
            <a:r>
              <a:rPr lang="en-US" sz="2800" b="0" i="1" dirty="0">
                <a:latin typeface="+mn-lt"/>
              </a:rPr>
              <a:t>Statewide marketplace from all participating NDUS institutions’ courses facilitating Humanities instruction across the state.</a:t>
            </a:r>
            <a:endParaRPr lang="en-US" sz="4400" i="1"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3" name="Content Placeholder 2">
            <a:extLst>
              <a:ext uri="{FF2B5EF4-FFF2-40B4-BE49-F238E27FC236}">
                <a16:creationId xmlns:a16="http://schemas.microsoft.com/office/drawing/2014/main" id="{DA038816-4AE7-EAFD-4F38-7A9A08DECCB2}"/>
              </a:ext>
            </a:extLst>
          </p:cNvPr>
          <p:cNvSpPr txBox="1">
            <a:spLocks/>
          </p:cNvSpPr>
          <p:nvPr/>
        </p:nvSpPr>
        <p:spPr>
          <a:xfrm>
            <a:off x="1542894" y="5664128"/>
            <a:ext cx="9106211" cy="65269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lnSpc>
                <a:spcPct val="70000"/>
              </a:lnSpc>
              <a:buNone/>
            </a:pPr>
            <a:r>
              <a:rPr lang="en-US" sz="3600" i="1" u="sng" dirty="0">
                <a:solidFill>
                  <a:srgbClr val="00407A"/>
                </a:solidFill>
                <a:latin typeface="+mn-lt"/>
              </a:rPr>
              <a:t>Call to Action</a:t>
            </a:r>
          </a:p>
        </p:txBody>
      </p:sp>
    </p:spTree>
    <p:extLst>
      <p:ext uri="{BB962C8B-B14F-4D97-AF65-F5344CB8AC3E}">
        <p14:creationId xmlns:p14="http://schemas.microsoft.com/office/powerpoint/2010/main" val="1536054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7334574" cy="1356360"/>
          </a:xfrm>
        </p:spPr>
        <p:txBody>
          <a:bodyPr>
            <a:noAutofit/>
          </a:bodyPr>
          <a:lstStyle/>
          <a:p>
            <a:r>
              <a:rPr lang="en-US" sz="4400" b="0" dirty="0"/>
              <a:t>Dakota Humanities Academy</a:t>
            </a:r>
            <a:endParaRPr lang="en-US" sz="44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3"/>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8"/>
            <a:ext cx="9537951" cy="4533568"/>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lvl="0">
              <a:spcBef>
                <a:spcPts val="0"/>
              </a:spcBef>
              <a:spcAft>
                <a:spcPts val="600"/>
              </a:spcAft>
            </a:pPr>
            <a:r>
              <a:rPr lang="en-US" dirty="0"/>
              <a:t>Humanities is an essential component of every student’s education.  </a:t>
            </a:r>
          </a:p>
          <a:p>
            <a:pPr lvl="1">
              <a:spcBef>
                <a:spcPts val="0"/>
              </a:spcBef>
              <a:spcAft>
                <a:spcPts val="600"/>
              </a:spcAft>
            </a:pPr>
            <a:r>
              <a:rPr lang="en-US" dirty="0"/>
              <a:t>It helps students think for themselves, both critically and creatively.</a:t>
            </a:r>
          </a:p>
          <a:p>
            <a:pPr lvl="1">
              <a:spcBef>
                <a:spcPts val="0"/>
              </a:spcBef>
              <a:spcAft>
                <a:spcPts val="600"/>
              </a:spcAft>
            </a:pPr>
            <a:r>
              <a:rPr lang="en-US" dirty="0"/>
              <a:t>It builds civic society as citizens share knowledge of what makes all humans what they are.</a:t>
            </a:r>
          </a:p>
          <a:p>
            <a:pPr>
              <a:spcBef>
                <a:spcPts val="0"/>
              </a:spcBef>
              <a:spcAft>
                <a:spcPts val="600"/>
              </a:spcAft>
            </a:pPr>
            <a:r>
              <a:rPr lang="en-US" dirty="0"/>
              <a:t>The Academy would allow students to take courses serving their needs and interests.</a:t>
            </a:r>
          </a:p>
          <a:p>
            <a:pPr>
              <a:spcBef>
                <a:spcPts val="0"/>
              </a:spcBef>
              <a:spcAft>
                <a:spcPts val="600"/>
              </a:spcAft>
            </a:pPr>
            <a:r>
              <a:rPr lang="en-US" dirty="0"/>
              <a:t>Create pragmatic collaborations of NDUS institutions to deliver broader educational experiences, to pool resources, and to benefit all stakeholders.</a:t>
            </a:r>
          </a:p>
          <a:p>
            <a:pPr>
              <a:spcBef>
                <a:spcPts val="0"/>
              </a:spcBef>
              <a:spcAft>
                <a:spcPts val="600"/>
              </a:spcAft>
            </a:pPr>
            <a:r>
              <a:rPr lang="en-US" dirty="0"/>
              <a:t>Create ability to take upper division and graduate courses at other institutions that cannot be offered at the home institution.  Goal: to make students more well-rounded and add opportunities to take courses that interest them but they cannot get at the home institution.</a:t>
            </a:r>
          </a:p>
          <a:p>
            <a:endParaRPr lang="en-US" dirty="0"/>
          </a:p>
        </p:txBody>
      </p:sp>
    </p:spTree>
    <p:extLst>
      <p:ext uri="{BB962C8B-B14F-4D97-AF65-F5344CB8AC3E}">
        <p14:creationId xmlns:p14="http://schemas.microsoft.com/office/powerpoint/2010/main" val="123288515"/>
      </p:ext>
    </p:extLst>
  </p:cSld>
  <p:clrMapOvr>
    <a:masterClrMapping/>
  </p:clrMapOvr>
</p:sld>
</file>

<file path=ppt/theme/theme1.xml><?xml version="1.0" encoding="utf-8"?>
<a:theme xmlns:a="http://schemas.openxmlformats.org/drawingml/2006/main" name="Basis">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NDUS PPT template 2022.potx" id="{DF535290-B0B1-4A51-B265-35C445AB3207}" vid="{3AE6B686-C2AD-46B2-A248-0CF51D548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22fb1fb-4506-419e-9ae5-caa48fd26b25">
      <Terms xmlns="http://schemas.microsoft.com/office/infopath/2007/PartnerControls"/>
    </lcf76f155ced4ddcb4097134ff3c332f>
    <TaxCatchAll xmlns="6409aea7-142b-4a17-91e3-ac20f39121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3322E2859EA04480C0C6770A34B461" ma:contentTypeVersion="13" ma:contentTypeDescription="Create a new document." ma:contentTypeScope="" ma:versionID="e7ea2cf009fe337070c28344bdea1d32">
  <xsd:schema xmlns:xsd="http://www.w3.org/2001/XMLSchema" xmlns:xs="http://www.w3.org/2001/XMLSchema" xmlns:p="http://schemas.microsoft.com/office/2006/metadata/properties" xmlns:ns2="a22fb1fb-4506-419e-9ae5-caa48fd26b25" xmlns:ns3="6409aea7-142b-4a17-91e3-ac20f39121ad" targetNamespace="http://schemas.microsoft.com/office/2006/metadata/properties" ma:root="true" ma:fieldsID="4d79c71df06e012a9628ba5fca4bda1b" ns2:_="" ns3:_="">
    <xsd:import namespace="a22fb1fb-4506-419e-9ae5-caa48fd26b25"/>
    <xsd:import namespace="6409aea7-142b-4a17-91e3-ac20f39121a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fb1fb-4506-419e-9ae5-caa48fd26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286ec34-a2ae-4ac6-b6b4-0b3167cce8d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9aea7-142b-4a17-91e3-ac20f39121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ce97245-1d1c-4fc8-bc04-753aa03d46c3}" ma:internalName="TaxCatchAll" ma:showField="CatchAllData" ma:web="6409aea7-142b-4a17-91e3-ac20f39121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613D1C-F962-419D-A439-5820C45B8322}">
  <ds:schemaRefs>
    <ds:schemaRef ds:uri="http://schemas.microsoft.com/office/2006/metadata/properties"/>
    <ds:schemaRef ds:uri="http://schemas.microsoft.com/office/2006/documentManagement/types"/>
    <ds:schemaRef ds:uri="http://purl.org/dc/elements/1.1/"/>
    <ds:schemaRef ds:uri="http://purl.org/dc/dcmitype/"/>
    <ds:schemaRef ds:uri="http://www.w3.org/XML/1998/namespace"/>
    <ds:schemaRef ds:uri="http://purl.org/dc/terms/"/>
    <ds:schemaRef ds:uri="http://schemas.microsoft.com/office/infopath/2007/PartnerControls"/>
    <ds:schemaRef ds:uri="http://schemas.openxmlformats.org/package/2006/metadata/core-properties"/>
    <ds:schemaRef ds:uri="a31b4444-a6ca-4497-aa88-0bd89bee3415"/>
  </ds:schemaRefs>
</ds:datastoreItem>
</file>

<file path=customXml/itemProps2.xml><?xml version="1.0" encoding="utf-8"?>
<ds:datastoreItem xmlns:ds="http://schemas.openxmlformats.org/officeDocument/2006/customXml" ds:itemID="{54FF888A-8742-4D48-8787-DCC9D95BA2EC}">
  <ds:schemaRefs>
    <ds:schemaRef ds:uri="http://schemas.microsoft.com/sharepoint/v3/contenttype/forms"/>
  </ds:schemaRefs>
</ds:datastoreItem>
</file>

<file path=customXml/itemProps3.xml><?xml version="1.0" encoding="utf-8"?>
<ds:datastoreItem xmlns:ds="http://schemas.openxmlformats.org/officeDocument/2006/customXml" ds:itemID="{33384571-FED9-44D8-BF10-BDF0EFFB3603}"/>
</file>

<file path=docProps/app.xml><?xml version="1.0" encoding="utf-8"?>
<Properties xmlns="http://schemas.openxmlformats.org/officeDocument/2006/extended-properties" xmlns:vt="http://schemas.openxmlformats.org/officeDocument/2006/docPropsVTypes">
  <Template>NDUS PPT template 2022 w green and blue border</Template>
  <TotalTime>1832</TotalTime>
  <Words>1476</Words>
  <Application>Microsoft Office PowerPoint</Application>
  <PresentationFormat>Widescreen</PresentationFormat>
  <Paragraphs>145</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Corbel</vt:lpstr>
      <vt:lpstr>Helvetica</vt:lpstr>
      <vt:lpstr>Tahoma</vt:lpstr>
      <vt:lpstr>Basis</vt:lpstr>
      <vt:lpstr>PowerPoint Presentation</vt:lpstr>
      <vt:lpstr>Study Group Participants</vt:lpstr>
      <vt:lpstr>Dakota Professionalism/ Leadership Model  Value: To graduate students prepared for the workforce and equipped with the values necessary for success.</vt:lpstr>
      <vt:lpstr>Dakota Professionalism/ Leadership Model</vt:lpstr>
      <vt:lpstr>Dakota Professionalism/ Leadership Model</vt:lpstr>
      <vt:lpstr>Dakota Professionalism/ Leadership Model</vt:lpstr>
      <vt:lpstr>Dakota Professionalism/ Leadership Model</vt:lpstr>
      <vt:lpstr>Dakota Humanities Academy:  Statewide marketplace from all participating NDUS institutions’ courses facilitating Humanities instruction across the state.</vt:lpstr>
      <vt:lpstr>Dakota Humanities Academy</vt:lpstr>
      <vt:lpstr>Dakota Humanities Academy</vt:lpstr>
      <vt:lpstr>Dakota Humanities Academy</vt:lpstr>
      <vt:lpstr>Dakota Humanities Academy</vt:lpstr>
      <vt:lpstr>Dakota Humanities Academy</vt:lpstr>
      <vt:lpstr>Curriculum on values:  Responding to the challenges  posed to humanities education and citizenship by technological innovations such as AI.</vt:lpstr>
      <vt:lpstr>Curriculum on values</vt:lpstr>
      <vt:lpstr>Curriculum on values</vt:lpstr>
      <vt:lpstr>Curriculum on values</vt:lpstr>
      <vt:lpstr>Curriculum on values</vt:lpstr>
      <vt:lpstr>Topics for study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Rostad</dc:creator>
  <cp:lastModifiedBy>Trudeau, Mary</cp:lastModifiedBy>
  <cp:revision>14</cp:revision>
  <cp:lastPrinted>2023-10-30T13:34:06Z</cp:lastPrinted>
  <dcterms:created xsi:type="dcterms:W3CDTF">2022-04-28T13:06:59Z</dcterms:created>
  <dcterms:modified xsi:type="dcterms:W3CDTF">2023-10-30T13:45:55Z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0x010100393322E2859EA04480C0C6770A34B461</vt:lpwstr>
  </property>
</Properties>
</file>