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presentation.xml" ContentType="application/vnd.openxmlformats-officedocument.presentationml.presentation.main+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3.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2.xml" ContentType="application/vnd.openxmlformats-officedocument.customXmlProperties+xml"/>
  <Override PartName="/customXml/itemProps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80" r:id="rId3"/>
  </p:sldMasterIdLst>
  <p:notesMasterIdLst>
    <p:notesMasterId r:id="rId20"/>
  </p:notesMasterIdLst>
  <p:handoutMasterIdLst>
    <p:handoutMasterId r:id="rId21"/>
  </p:handoutMasterIdLst>
  <p:sldIdLst>
    <p:sldId id="325" r:id="rId4"/>
    <p:sldId id="866" r:id="rId5"/>
    <p:sldId id="873" r:id="rId6"/>
    <p:sldId id="879" r:id="rId7"/>
    <p:sldId id="874" r:id="rId8"/>
    <p:sldId id="894" r:id="rId9"/>
    <p:sldId id="895" r:id="rId10"/>
    <p:sldId id="883" r:id="rId11"/>
    <p:sldId id="896" r:id="rId12"/>
    <p:sldId id="882" r:id="rId13"/>
    <p:sldId id="897" r:id="rId14"/>
    <p:sldId id="898" r:id="rId15"/>
    <p:sldId id="885" r:id="rId16"/>
    <p:sldId id="891" r:id="rId17"/>
    <p:sldId id="888" r:id="rId18"/>
    <p:sldId id="889" r:id="rId19"/>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loe Krinke" initials="CK" lastIdx="25" clrIdx="0">
    <p:extLst>
      <p:ext uri="{19B8F6BF-5375-455C-9EA6-DF929625EA0E}">
        <p15:presenceInfo xmlns:p15="http://schemas.microsoft.com/office/powerpoint/2012/main" userId="S-1-5-21-145012770-2172889430-2296263792-97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7A"/>
    <a:srgbClr val="0C3C72"/>
    <a:srgbClr val="660066"/>
    <a:srgbClr val="0033CC"/>
    <a:srgbClr val="CCFFFF"/>
    <a:srgbClr val="CCFFCC"/>
    <a:srgbClr val="CCCCFF"/>
    <a:srgbClr val="008080"/>
    <a:srgbClr val="00008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35" autoAdjust="0"/>
    <p:restoredTop sz="86036" autoAdjust="0"/>
  </p:normalViewPr>
  <p:slideViewPr>
    <p:cSldViewPr snapToGrid="0" snapToObjects="1">
      <p:cViewPr varScale="1">
        <p:scale>
          <a:sx n="113" d="100"/>
          <a:sy n="113" d="100"/>
        </p:scale>
        <p:origin x="176" y="352"/>
      </p:cViewPr>
      <p:guideLst>
        <p:guide orient="horz" pos="2160"/>
        <p:guide pos="3840"/>
      </p:guideLst>
    </p:cSldViewPr>
  </p:slideViewPr>
  <p:outlineViewPr>
    <p:cViewPr>
      <p:scale>
        <a:sx n="33" d="100"/>
        <a:sy n="33" d="100"/>
      </p:scale>
      <p:origin x="0" y="-14310"/>
    </p:cViewPr>
  </p:outlineViewPr>
  <p:notesTextViewPr>
    <p:cViewPr>
      <p:scale>
        <a:sx n="150" d="100"/>
        <a:sy n="150" d="100"/>
      </p:scale>
      <p:origin x="0" y="0"/>
    </p:cViewPr>
  </p:notesTextViewPr>
  <p:notesViewPr>
    <p:cSldViewPr snapToGrid="0" snapToObjects="1">
      <p:cViewPr varScale="1">
        <p:scale>
          <a:sx n="55" d="100"/>
          <a:sy n="55" d="100"/>
        </p:scale>
        <p:origin x="1656"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1.xml"/><Relationship Id="rId21"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commentAuthors" Target="commentAuthors.xml"/><Relationship Id="rId27"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169921" cy="480060"/>
          </a:xfrm>
          <a:prstGeom prst="rect">
            <a:avLst/>
          </a:prstGeom>
        </p:spPr>
        <p:txBody>
          <a:bodyPr vert="horz" lIns="96604" tIns="48301" rIns="96604" bIns="48301" rtlCol="0"/>
          <a:lstStyle>
            <a:lvl1pPr algn="l">
              <a:defRPr sz="1300"/>
            </a:lvl1pPr>
          </a:lstStyle>
          <a:p>
            <a:endParaRPr lang="en-US"/>
          </a:p>
        </p:txBody>
      </p:sp>
      <p:sp>
        <p:nvSpPr>
          <p:cNvPr id="3" name="Date Placeholder 2"/>
          <p:cNvSpPr>
            <a:spLocks noGrp="1"/>
          </p:cNvSpPr>
          <p:nvPr>
            <p:ph type="dt" sz="quarter" idx="1"/>
          </p:nvPr>
        </p:nvSpPr>
        <p:spPr>
          <a:xfrm>
            <a:off x="4143589" y="1"/>
            <a:ext cx="3169921" cy="480060"/>
          </a:xfrm>
          <a:prstGeom prst="rect">
            <a:avLst/>
          </a:prstGeom>
        </p:spPr>
        <p:txBody>
          <a:bodyPr vert="horz" lIns="96604" tIns="48301" rIns="96604" bIns="48301" rtlCol="0"/>
          <a:lstStyle>
            <a:lvl1pPr algn="r">
              <a:defRPr sz="1300"/>
            </a:lvl1pPr>
          </a:lstStyle>
          <a:p>
            <a:fld id="{B713F6CA-1415-9840-924E-A6253A6B25CE}" type="datetimeFigureOut">
              <a:rPr lang="en-US" smtClean="0"/>
              <a:pPr/>
              <a:t>10/25/23</a:t>
            </a:fld>
            <a:endParaRPr lang="en-US"/>
          </a:p>
        </p:txBody>
      </p:sp>
      <p:sp>
        <p:nvSpPr>
          <p:cNvPr id="4" name="Footer Placeholder 3"/>
          <p:cNvSpPr>
            <a:spLocks noGrp="1"/>
          </p:cNvSpPr>
          <p:nvPr>
            <p:ph type="ftr" sz="quarter" idx="2"/>
          </p:nvPr>
        </p:nvSpPr>
        <p:spPr>
          <a:xfrm>
            <a:off x="3" y="9119475"/>
            <a:ext cx="3169921" cy="480060"/>
          </a:xfrm>
          <a:prstGeom prst="rect">
            <a:avLst/>
          </a:prstGeom>
        </p:spPr>
        <p:txBody>
          <a:bodyPr vert="horz" lIns="96604" tIns="48301" rIns="96604" bIns="48301" rtlCol="0" anchor="b"/>
          <a:lstStyle>
            <a:lvl1pPr algn="l">
              <a:defRPr sz="1300"/>
            </a:lvl1pPr>
          </a:lstStyle>
          <a:p>
            <a:endParaRPr lang="en-US"/>
          </a:p>
        </p:txBody>
      </p:sp>
      <p:sp>
        <p:nvSpPr>
          <p:cNvPr id="5" name="Slide Number Placeholder 4"/>
          <p:cNvSpPr>
            <a:spLocks noGrp="1"/>
          </p:cNvSpPr>
          <p:nvPr>
            <p:ph type="sldNum" sz="quarter" idx="3"/>
          </p:nvPr>
        </p:nvSpPr>
        <p:spPr>
          <a:xfrm>
            <a:off x="4143589" y="9119475"/>
            <a:ext cx="3169921" cy="480060"/>
          </a:xfrm>
          <a:prstGeom prst="rect">
            <a:avLst/>
          </a:prstGeom>
        </p:spPr>
        <p:txBody>
          <a:bodyPr vert="horz" lIns="96604" tIns="48301" rIns="96604" bIns="48301" rtlCol="0" anchor="b"/>
          <a:lstStyle>
            <a:lvl1pPr algn="r">
              <a:defRPr sz="1300"/>
            </a:lvl1pPr>
          </a:lstStyle>
          <a:p>
            <a:fld id="{765CDDD2-5713-7B45-96FB-2A8C41EC9948}" type="slidenum">
              <a:rPr lang="en-US" smtClean="0"/>
              <a:pPr/>
              <a:t>‹#›</a:t>
            </a:fld>
            <a:endParaRPr lang="en-US"/>
          </a:p>
        </p:txBody>
      </p:sp>
    </p:spTree>
    <p:extLst>
      <p:ext uri="{BB962C8B-B14F-4D97-AF65-F5344CB8AC3E}">
        <p14:creationId xmlns:p14="http://schemas.microsoft.com/office/powerpoint/2010/main" val="1432104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169921" cy="480060"/>
          </a:xfrm>
          <a:prstGeom prst="rect">
            <a:avLst/>
          </a:prstGeom>
        </p:spPr>
        <p:txBody>
          <a:bodyPr vert="horz" lIns="96604" tIns="48301" rIns="96604" bIns="48301" rtlCol="0"/>
          <a:lstStyle>
            <a:lvl1pPr algn="l">
              <a:defRPr sz="1300"/>
            </a:lvl1pPr>
          </a:lstStyle>
          <a:p>
            <a:endParaRPr lang="en-US"/>
          </a:p>
        </p:txBody>
      </p:sp>
      <p:sp>
        <p:nvSpPr>
          <p:cNvPr id="3" name="Date Placeholder 2"/>
          <p:cNvSpPr>
            <a:spLocks noGrp="1"/>
          </p:cNvSpPr>
          <p:nvPr>
            <p:ph type="dt" idx="1"/>
          </p:nvPr>
        </p:nvSpPr>
        <p:spPr>
          <a:xfrm>
            <a:off x="4143589" y="1"/>
            <a:ext cx="3169921" cy="480060"/>
          </a:xfrm>
          <a:prstGeom prst="rect">
            <a:avLst/>
          </a:prstGeom>
        </p:spPr>
        <p:txBody>
          <a:bodyPr vert="horz" lIns="96604" tIns="48301" rIns="96604" bIns="48301" rtlCol="0"/>
          <a:lstStyle>
            <a:lvl1pPr algn="r">
              <a:defRPr sz="1300"/>
            </a:lvl1pPr>
          </a:lstStyle>
          <a:p>
            <a:fld id="{DAB3E598-CC5F-1645-A96C-DA71B6295F16}" type="datetimeFigureOut">
              <a:rPr lang="en-US" smtClean="0"/>
              <a:pPr/>
              <a:t>10/25/23</a:t>
            </a:fld>
            <a:endParaRPr lang="en-US"/>
          </a:p>
        </p:txBody>
      </p:sp>
      <p:sp>
        <p:nvSpPr>
          <p:cNvPr id="4" name="Slide Image Placeholder 3"/>
          <p:cNvSpPr>
            <a:spLocks noGrp="1" noRot="1" noChangeAspect="1"/>
          </p:cNvSpPr>
          <p:nvPr>
            <p:ph type="sldImg" idx="2"/>
          </p:nvPr>
        </p:nvSpPr>
        <p:spPr>
          <a:xfrm>
            <a:off x="455613" y="717550"/>
            <a:ext cx="6403975" cy="3602038"/>
          </a:xfrm>
          <a:prstGeom prst="rect">
            <a:avLst/>
          </a:prstGeom>
          <a:noFill/>
          <a:ln w="12700">
            <a:solidFill>
              <a:prstClr val="black"/>
            </a:solidFill>
          </a:ln>
        </p:spPr>
        <p:txBody>
          <a:bodyPr vert="horz" lIns="96604" tIns="48301" rIns="96604" bIns="48301" rtlCol="0" anchor="ctr"/>
          <a:lstStyle/>
          <a:p>
            <a:endParaRPr lang="en-US"/>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04" tIns="48301" rIns="96604" bIns="4830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9119475"/>
            <a:ext cx="3169921" cy="480060"/>
          </a:xfrm>
          <a:prstGeom prst="rect">
            <a:avLst/>
          </a:prstGeom>
        </p:spPr>
        <p:txBody>
          <a:bodyPr vert="horz" lIns="96604" tIns="48301" rIns="96604" bIns="48301" rtlCol="0" anchor="b"/>
          <a:lstStyle>
            <a:lvl1pPr algn="l">
              <a:defRPr sz="1300"/>
            </a:lvl1pPr>
          </a:lstStyle>
          <a:p>
            <a:endParaRPr lang="en-US"/>
          </a:p>
        </p:txBody>
      </p:sp>
      <p:sp>
        <p:nvSpPr>
          <p:cNvPr id="7" name="Slide Number Placeholder 6"/>
          <p:cNvSpPr>
            <a:spLocks noGrp="1"/>
          </p:cNvSpPr>
          <p:nvPr>
            <p:ph type="sldNum" sz="quarter" idx="5"/>
          </p:nvPr>
        </p:nvSpPr>
        <p:spPr>
          <a:xfrm>
            <a:off x="4143589" y="9119475"/>
            <a:ext cx="3169921" cy="480060"/>
          </a:xfrm>
          <a:prstGeom prst="rect">
            <a:avLst/>
          </a:prstGeom>
        </p:spPr>
        <p:txBody>
          <a:bodyPr vert="horz" lIns="96604" tIns="48301" rIns="96604" bIns="48301" rtlCol="0" anchor="b"/>
          <a:lstStyle>
            <a:lvl1pPr algn="r">
              <a:defRPr sz="1300"/>
            </a:lvl1pPr>
          </a:lstStyle>
          <a:p>
            <a:fld id="{34E984B5-9D34-CA46-A935-99C9F81C65C2}" type="slidenum">
              <a:rPr lang="en-US" smtClean="0"/>
              <a:pPr/>
              <a:t>‹#›</a:t>
            </a:fld>
            <a:endParaRPr lang="en-US"/>
          </a:p>
        </p:txBody>
      </p:sp>
    </p:spTree>
    <p:extLst>
      <p:ext uri="{BB962C8B-B14F-4D97-AF65-F5344CB8AC3E}">
        <p14:creationId xmlns:p14="http://schemas.microsoft.com/office/powerpoint/2010/main" val="418263284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455613" y="717550"/>
            <a:ext cx="6403975" cy="3602038"/>
          </a:xfrm>
          <a:ln/>
        </p:spPr>
      </p:sp>
      <p:sp>
        <p:nvSpPr>
          <p:cNvPr id="3" name="Notes Placeholder 2"/>
          <p:cNvSpPr>
            <a:spLocks noGrp="1"/>
          </p:cNvSpPr>
          <p:nvPr>
            <p:ph type="body" idx="1"/>
          </p:nvPr>
        </p:nvSpPr>
        <p:spPr/>
        <p:txBody>
          <a:bodyPr>
            <a:normAutofit/>
          </a:bodyPr>
          <a:lstStyle/>
          <a:p>
            <a:pPr>
              <a:defRPr/>
            </a:pPr>
            <a:endParaRPr lang="en-US" sz="1300" dirty="0">
              <a:latin typeface="Arial" panose="020B0604020202020204" pitchFamily="34" charset="0"/>
              <a:cs typeface="Arial" panose="020B0604020202020204"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5979">
              <a:defRPr>
                <a:solidFill>
                  <a:schemeClr val="tx1"/>
                </a:solidFill>
                <a:latin typeface="Arial" panose="020B0604020202020204" pitchFamily="34" charset="0"/>
              </a:defRPr>
            </a:lvl1pPr>
            <a:lvl2pPr marL="779451" indent="-299789" defTabSz="975979">
              <a:defRPr>
                <a:solidFill>
                  <a:schemeClr val="tx1"/>
                </a:solidFill>
                <a:latin typeface="Arial" panose="020B0604020202020204" pitchFamily="34" charset="0"/>
              </a:defRPr>
            </a:lvl2pPr>
            <a:lvl3pPr marL="1199154" indent="-239832" defTabSz="975979">
              <a:defRPr>
                <a:solidFill>
                  <a:schemeClr val="tx1"/>
                </a:solidFill>
                <a:latin typeface="Arial" panose="020B0604020202020204" pitchFamily="34" charset="0"/>
              </a:defRPr>
            </a:lvl3pPr>
            <a:lvl4pPr marL="1678816" indent="-239832" defTabSz="975979">
              <a:defRPr>
                <a:solidFill>
                  <a:schemeClr val="tx1"/>
                </a:solidFill>
                <a:latin typeface="Arial" panose="020B0604020202020204" pitchFamily="34" charset="0"/>
              </a:defRPr>
            </a:lvl4pPr>
            <a:lvl5pPr marL="2158480" indent="-239832" defTabSz="975979">
              <a:defRPr>
                <a:solidFill>
                  <a:schemeClr val="tx1"/>
                </a:solidFill>
                <a:latin typeface="Arial" panose="020B0604020202020204" pitchFamily="34" charset="0"/>
              </a:defRPr>
            </a:lvl5pPr>
            <a:lvl6pPr marL="2638141" indent="-239832" defTabSz="975979" eaLnBrk="0" fontAlgn="base" hangingPunct="0">
              <a:spcBef>
                <a:spcPct val="0"/>
              </a:spcBef>
              <a:spcAft>
                <a:spcPct val="0"/>
              </a:spcAft>
              <a:defRPr>
                <a:solidFill>
                  <a:schemeClr val="tx1"/>
                </a:solidFill>
                <a:latin typeface="Arial" panose="020B0604020202020204" pitchFamily="34" charset="0"/>
              </a:defRPr>
            </a:lvl6pPr>
            <a:lvl7pPr marL="3117803" indent="-239832" defTabSz="975979" eaLnBrk="0" fontAlgn="base" hangingPunct="0">
              <a:spcBef>
                <a:spcPct val="0"/>
              </a:spcBef>
              <a:spcAft>
                <a:spcPct val="0"/>
              </a:spcAft>
              <a:defRPr>
                <a:solidFill>
                  <a:schemeClr val="tx1"/>
                </a:solidFill>
                <a:latin typeface="Arial" panose="020B0604020202020204" pitchFamily="34" charset="0"/>
              </a:defRPr>
            </a:lvl7pPr>
            <a:lvl8pPr marL="3597465" indent="-239832" defTabSz="975979" eaLnBrk="0" fontAlgn="base" hangingPunct="0">
              <a:spcBef>
                <a:spcPct val="0"/>
              </a:spcBef>
              <a:spcAft>
                <a:spcPct val="0"/>
              </a:spcAft>
              <a:defRPr>
                <a:solidFill>
                  <a:schemeClr val="tx1"/>
                </a:solidFill>
                <a:latin typeface="Arial" panose="020B0604020202020204" pitchFamily="34" charset="0"/>
              </a:defRPr>
            </a:lvl8pPr>
            <a:lvl9pPr marL="4077126" indent="-239832" defTabSz="975979" eaLnBrk="0" fontAlgn="base" hangingPunct="0">
              <a:spcBef>
                <a:spcPct val="0"/>
              </a:spcBef>
              <a:spcAft>
                <a:spcPct val="0"/>
              </a:spcAft>
              <a:defRPr>
                <a:solidFill>
                  <a:schemeClr val="tx1"/>
                </a:solidFill>
                <a:latin typeface="Arial" panose="020B0604020202020204" pitchFamily="34" charset="0"/>
              </a:defRPr>
            </a:lvl9pPr>
          </a:lstStyle>
          <a:p>
            <a:fld id="{72E94F55-1FD4-4735-9EE5-D63DB112B171}" type="slidenum">
              <a:rPr lang="en-US" altLang="en-US" smtClean="0">
                <a:solidFill>
                  <a:srgbClr val="000000"/>
                </a:solidFill>
              </a:rPr>
              <a:pPr/>
              <a:t>1</a:t>
            </a:fld>
            <a:endParaRPr lang="en-US" altLang="en-US">
              <a:solidFill>
                <a:srgbClr val="000000"/>
              </a:solidFill>
            </a:endParaRPr>
          </a:p>
        </p:txBody>
      </p:sp>
    </p:spTree>
    <p:extLst>
      <p:ext uri="{BB962C8B-B14F-4D97-AF65-F5344CB8AC3E}">
        <p14:creationId xmlns:p14="http://schemas.microsoft.com/office/powerpoint/2010/main" val="41190955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19505" y="3289859"/>
            <a:ext cx="9966960" cy="1577416"/>
          </a:xfrm>
        </p:spPr>
        <p:txBody>
          <a:bodyPr anchor="b">
            <a:normAutofit/>
          </a:bodyPr>
          <a:lstStyle>
            <a:lvl1pPr algn="ctr">
              <a:lnSpc>
                <a:spcPct val="85000"/>
              </a:lnSpc>
              <a:defRPr kumimoji="0" lang="en-US" sz="5400" b="1" i="0" u="none" strike="noStrike" kern="1200" cap="none" spc="0" normalizeH="0" baseline="0" dirty="0">
                <a:ln w="15875">
                  <a:solidFill>
                    <a:sysClr val="window" lastClr="FFFFFF"/>
                  </a:solidFill>
                </a:ln>
                <a:solidFill>
                  <a:srgbClr val="00407A"/>
                </a:solidFill>
                <a:effectLst/>
                <a:uLnTx/>
                <a:uFillTx/>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709530" y="5124451"/>
            <a:ext cx="8767860" cy="1236058"/>
          </a:xfrm>
        </p:spPr>
        <p:txBody>
          <a:bodyPr>
            <a:normAutofit/>
          </a:bodyPr>
          <a:lstStyle>
            <a:lvl1pPr marL="0" indent="0" algn="ctr">
              <a:buNone/>
              <a:defRPr sz="2200">
                <a:solidFill>
                  <a:schemeClr val="tx1">
                    <a:lumMod val="65000"/>
                    <a:lumOff val="3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8" name="Straight Connector 7"/>
          <p:cNvCxnSpPr/>
          <p:nvPr/>
        </p:nvCxnSpPr>
        <p:spPr>
          <a:xfrm>
            <a:off x="1978660" y="4886325"/>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699B175D-EC2A-4F8F-9AB2-103378732BDC}"/>
              </a:ext>
            </a:extLst>
          </p:cNvPr>
          <p:cNvPicPr>
            <a:picLocks noChangeAspect="1"/>
          </p:cNvPicPr>
          <p:nvPr userDrawn="1"/>
        </p:nvPicPr>
        <p:blipFill>
          <a:blip r:embed="rId2"/>
          <a:stretch>
            <a:fillRect/>
          </a:stretch>
        </p:blipFill>
        <p:spPr>
          <a:xfrm>
            <a:off x="4119245" y="666074"/>
            <a:ext cx="3948430" cy="1868254"/>
          </a:xfrm>
          <a:prstGeom prst="rect">
            <a:avLst/>
          </a:prstGeom>
        </p:spPr>
      </p:pic>
      <p:sp>
        <p:nvSpPr>
          <p:cNvPr id="9" name="Rectangle 8">
            <a:extLst>
              <a:ext uri="{FF2B5EF4-FFF2-40B4-BE49-F238E27FC236}">
                <a16:creationId xmlns:a16="http://schemas.microsoft.com/office/drawing/2014/main" id="{3B48A6C0-804B-4B0E-AFE5-891E2AAC871E}"/>
              </a:ext>
            </a:extLst>
          </p:cNvPr>
          <p:cNvSpPr/>
          <p:nvPr userDrawn="1"/>
        </p:nvSpPr>
        <p:spPr>
          <a:xfrm>
            <a:off x="231140" y="243840"/>
            <a:ext cx="11724640" cy="6370320"/>
          </a:xfrm>
          <a:prstGeom prst="rect">
            <a:avLst/>
          </a:prstGeom>
          <a:noFill/>
          <a:ln w="28575">
            <a:solidFill>
              <a:srgbClr val="0040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6205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10/25/23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634CA8A6-B55B-48F6-AAFF-3F2D0C91F53B}" type="slidenum">
              <a:rPr lang="en-US" smtClean="0"/>
              <a:pPr>
                <a:defRPr/>
              </a:pPr>
              <a:t>‹#›</a:t>
            </a:fld>
            <a:endParaRPr lang="en-US"/>
          </a:p>
        </p:txBody>
      </p:sp>
    </p:spTree>
    <p:extLst>
      <p:ext uri="{BB962C8B-B14F-4D97-AF65-F5344CB8AC3E}">
        <p14:creationId xmlns:p14="http://schemas.microsoft.com/office/powerpoint/2010/main" val="1734955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10/25/23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998567DB-026F-430B-8472-F9F4AC6EDB63}" type="slidenum">
              <a:rPr lang="en-US" smtClean="0"/>
              <a:pPr>
                <a:defRPr/>
              </a:pPr>
              <a:t>‹#›</a:t>
            </a:fld>
            <a:endParaRPr lang="en-US"/>
          </a:p>
        </p:txBody>
      </p:sp>
    </p:spTree>
    <p:extLst>
      <p:ext uri="{BB962C8B-B14F-4D97-AF65-F5344CB8AC3E}">
        <p14:creationId xmlns:p14="http://schemas.microsoft.com/office/powerpoint/2010/main" val="4062235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10/25/23</a:t>
            </a:fld>
            <a:endParaRPr lang="en-US"/>
          </a:p>
        </p:txBody>
      </p:sp>
      <p:sp>
        <p:nvSpPr>
          <p:cNvPr id="5" name="Footer Placeholder 4"/>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532266" y="6223828"/>
            <a:ext cx="1706217" cy="365125"/>
          </a:xfrm>
          <a:prstGeom prst="rect">
            <a:avLst/>
          </a:prstGeom>
        </p:spPr>
        <p:txBody>
          <a:bodyPr/>
          <a:lstStyle/>
          <a:p>
            <a:pPr>
              <a:defRPr/>
            </a:pPr>
            <a:fld id="{C0B5D8B7-9814-4D88-8EBB-7347F8D27F3B}" type="slidenum">
              <a:rPr lang="en-US" smtClean="0"/>
              <a:pPr>
                <a:defRPr/>
              </a:pPr>
              <a:t>‹#›</a:t>
            </a:fld>
            <a:endParaRPr lang="en-US"/>
          </a:p>
        </p:txBody>
      </p:sp>
    </p:spTree>
    <p:extLst>
      <p:ext uri="{BB962C8B-B14F-4D97-AF65-F5344CB8AC3E}">
        <p14:creationId xmlns:p14="http://schemas.microsoft.com/office/powerpoint/2010/main" val="189376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10/25/23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55775728-748A-48B1-A392-55A644D82C85}" type="slidenum">
              <a:rPr lang="en-US" smtClean="0"/>
              <a:pPr>
                <a:defRPr/>
              </a:pPr>
              <a:t>‹#›</a:t>
            </a:fld>
            <a:endParaRPr lang="en-US"/>
          </a:p>
        </p:txBody>
      </p:sp>
    </p:spTree>
    <p:extLst>
      <p:ext uri="{BB962C8B-B14F-4D97-AF65-F5344CB8AC3E}">
        <p14:creationId xmlns:p14="http://schemas.microsoft.com/office/powerpoint/2010/main" val="10797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10/25/23</a:t>
            </a:fld>
            <a:endParaRPr lang="en-US"/>
          </a:p>
        </p:txBody>
      </p:sp>
      <p:sp>
        <p:nvSpPr>
          <p:cNvPr id="8" name="Footer Placeholder 7"/>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9" name="Slide Number Placeholder 8"/>
          <p:cNvSpPr>
            <a:spLocks noGrp="1"/>
          </p:cNvSpPr>
          <p:nvPr>
            <p:ph type="sldNum" sz="quarter" idx="12"/>
          </p:nvPr>
        </p:nvSpPr>
        <p:spPr>
          <a:xfrm>
            <a:off x="8532266" y="6223828"/>
            <a:ext cx="1706217" cy="365125"/>
          </a:xfrm>
          <a:prstGeom prst="rect">
            <a:avLst/>
          </a:prstGeom>
        </p:spPr>
        <p:txBody>
          <a:bodyPr/>
          <a:lstStyle/>
          <a:p>
            <a:pPr>
              <a:defRPr/>
            </a:pPr>
            <a:fld id="{2FCA3A2F-9F76-4958-BD97-10733E00144B}" type="slidenum">
              <a:rPr lang="en-US" smtClean="0"/>
              <a:pPr>
                <a:defRPr/>
              </a:pPr>
              <a:t>‹#›</a:t>
            </a:fld>
            <a:endParaRPr lang="en-US"/>
          </a:p>
        </p:txBody>
      </p:sp>
    </p:spTree>
    <p:extLst>
      <p:ext uri="{BB962C8B-B14F-4D97-AF65-F5344CB8AC3E}">
        <p14:creationId xmlns:p14="http://schemas.microsoft.com/office/powerpoint/2010/main" val="1068085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10/25/23</a:t>
            </a:fld>
            <a:endParaRPr lang="en-US"/>
          </a:p>
        </p:txBody>
      </p:sp>
      <p:sp>
        <p:nvSpPr>
          <p:cNvPr id="4" name="Footer Placeholder 3"/>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5" name="Slide Number Placeholder 4"/>
          <p:cNvSpPr>
            <a:spLocks noGrp="1"/>
          </p:cNvSpPr>
          <p:nvPr>
            <p:ph type="sldNum" sz="quarter" idx="12"/>
          </p:nvPr>
        </p:nvSpPr>
        <p:spPr>
          <a:xfrm>
            <a:off x="8532266" y="6223828"/>
            <a:ext cx="1706217" cy="365125"/>
          </a:xfrm>
          <a:prstGeom prst="rect">
            <a:avLst/>
          </a:prstGeom>
        </p:spPr>
        <p:txBody>
          <a:bodyPr/>
          <a:lstStyle/>
          <a:p>
            <a:pPr>
              <a:defRPr/>
            </a:pPr>
            <a:fld id="{E544455D-7A61-47D9-BB65-46D7980788C4}" type="slidenum">
              <a:rPr lang="en-US" smtClean="0"/>
              <a:pPr>
                <a:defRPr/>
              </a:pPr>
              <a:t>‹#›</a:t>
            </a:fld>
            <a:endParaRPr lang="en-US"/>
          </a:p>
        </p:txBody>
      </p:sp>
      <p:cxnSp>
        <p:nvCxnSpPr>
          <p:cNvPr id="7" name="Straight Connector 6">
            <a:extLst>
              <a:ext uri="{FF2B5EF4-FFF2-40B4-BE49-F238E27FC236}">
                <a16:creationId xmlns:a16="http://schemas.microsoft.com/office/drawing/2014/main" id="{BB2FC917-EB53-480B-9974-D1B9FFB4BDE3}"/>
              </a:ext>
            </a:extLst>
          </p:cNvPr>
          <p:cNvCxnSpPr/>
          <p:nvPr userDrawn="1"/>
        </p:nvCxnSpPr>
        <p:spPr>
          <a:xfrm>
            <a:off x="1276350" y="1781175"/>
            <a:ext cx="974217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54E6CCB4-FB77-4AA0-B0B8-25A01890663A}"/>
              </a:ext>
            </a:extLst>
          </p:cNvPr>
          <p:cNvSpPr>
            <a:spLocks noGrp="1"/>
          </p:cNvSpPr>
          <p:nvPr>
            <p:ph idx="1"/>
          </p:nvPr>
        </p:nvSpPr>
        <p:spPr>
          <a:xfrm>
            <a:off x="1143000" y="2057400"/>
            <a:ext cx="9872871"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91790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0B0C8-0978-47FB-A49F-C563F7CDC9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17435B-0003-483F-BECC-B631545F8873}"/>
              </a:ext>
            </a:extLst>
          </p:cNvPr>
          <p:cNvSpPr>
            <a:spLocks noGrp="1"/>
          </p:cNvSpPr>
          <p:nvPr>
            <p:ph type="dt" sz="half" idx="10"/>
          </p:nvPr>
        </p:nvSpPr>
        <p:spPr>
          <a:xfrm>
            <a:off x="1142996" y="6223828"/>
            <a:ext cx="2329074" cy="365125"/>
          </a:xfrm>
          <a:prstGeom prst="rect">
            <a:avLst/>
          </a:prstGeom>
        </p:spPr>
        <p:txBody>
          <a:bodyPr/>
          <a:lstStyle/>
          <a:p>
            <a:fld id="{34A43A2E-6632-4F9D-8728-2CF59ACBBE60}" type="datetimeFigureOut">
              <a:rPr lang="en-US" smtClean="0"/>
              <a:pPr/>
              <a:t>10/25/23</a:t>
            </a:fld>
            <a:endParaRPr lang="en-US" dirty="0"/>
          </a:p>
        </p:txBody>
      </p:sp>
      <p:sp>
        <p:nvSpPr>
          <p:cNvPr id="4" name="Footer Placeholder 3">
            <a:extLst>
              <a:ext uri="{FF2B5EF4-FFF2-40B4-BE49-F238E27FC236}">
                <a16:creationId xmlns:a16="http://schemas.microsoft.com/office/drawing/2014/main" id="{3ED56DAF-9F86-4268-8CB3-58DB04429F8C}"/>
              </a:ext>
            </a:extLst>
          </p:cNvPr>
          <p:cNvSpPr>
            <a:spLocks noGrp="1"/>
          </p:cNvSpPr>
          <p:nvPr>
            <p:ph type="ftr" sz="quarter" idx="11"/>
          </p:nvPr>
        </p:nvSpPr>
        <p:spPr>
          <a:xfrm>
            <a:off x="3644348" y="6223828"/>
            <a:ext cx="4717774" cy="365125"/>
          </a:xfrm>
          <a:prstGeom prst="rect">
            <a:avLst/>
          </a:prstGeom>
        </p:spPr>
        <p:txBody>
          <a:bodyPr/>
          <a:lstStyle/>
          <a:p>
            <a:pPr>
              <a:defRPr/>
            </a:pPr>
            <a:endParaRPr lang="en-US" dirty="0"/>
          </a:p>
        </p:txBody>
      </p:sp>
      <p:sp>
        <p:nvSpPr>
          <p:cNvPr id="5" name="Slide Number Placeholder 4">
            <a:extLst>
              <a:ext uri="{FF2B5EF4-FFF2-40B4-BE49-F238E27FC236}">
                <a16:creationId xmlns:a16="http://schemas.microsoft.com/office/drawing/2014/main" id="{D462A98D-AE45-4C44-A26F-6FF3158BFFBB}"/>
              </a:ext>
            </a:extLst>
          </p:cNvPr>
          <p:cNvSpPr>
            <a:spLocks noGrp="1"/>
          </p:cNvSpPr>
          <p:nvPr>
            <p:ph type="sldNum" sz="quarter" idx="12"/>
          </p:nvPr>
        </p:nvSpPr>
        <p:spPr>
          <a:xfrm>
            <a:off x="8532266" y="6223828"/>
            <a:ext cx="1706217" cy="365125"/>
          </a:xfrm>
          <a:prstGeom prst="rect">
            <a:avLst/>
          </a:prstGeom>
        </p:spPr>
        <p:txBody>
          <a:bodyPr/>
          <a:lstStyle/>
          <a:p>
            <a:pPr>
              <a:defRPr/>
            </a:pPr>
            <a:r>
              <a:rPr lang="en-US"/>
              <a:t>1</a:t>
            </a:r>
            <a:endParaRPr lang="en-US" dirty="0"/>
          </a:p>
        </p:txBody>
      </p:sp>
      <p:sp>
        <p:nvSpPr>
          <p:cNvPr id="6" name="Rectangle 5">
            <a:extLst>
              <a:ext uri="{FF2B5EF4-FFF2-40B4-BE49-F238E27FC236}">
                <a16:creationId xmlns:a16="http://schemas.microsoft.com/office/drawing/2014/main" id="{2F91EE49-3567-42D1-BD0E-046148A1F171}"/>
              </a:ext>
            </a:extLst>
          </p:cNvPr>
          <p:cNvSpPr/>
          <p:nvPr userDrawn="1"/>
        </p:nvSpPr>
        <p:spPr>
          <a:xfrm>
            <a:off x="371475" y="1114425"/>
            <a:ext cx="657225" cy="3429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3E8AFFF9-18A8-4248-BB79-31405DAF684A}"/>
              </a:ext>
            </a:extLst>
          </p:cNvPr>
          <p:cNvSpPr>
            <a:spLocks noGrp="1"/>
          </p:cNvSpPr>
          <p:nvPr>
            <p:ph idx="1"/>
          </p:nvPr>
        </p:nvSpPr>
        <p:spPr>
          <a:xfrm>
            <a:off x="1143000" y="2057400"/>
            <a:ext cx="9872871"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52493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10/25/23</a:t>
            </a:fld>
            <a:endParaRPr lang="en-US"/>
          </a:p>
        </p:txBody>
      </p:sp>
      <p:sp>
        <p:nvSpPr>
          <p:cNvPr id="3" name="Footer Placeholder 2"/>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4" name="Slide Number Placeholder 3"/>
          <p:cNvSpPr>
            <a:spLocks noGrp="1"/>
          </p:cNvSpPr>
          <p:nvPr>
            <p:ph type="sldNum" sz="quarter" idx="12"/>
          </p:nvPr>
        </p:nvSpPr>
        <p:spPr>
          <a:xfrm>
            <a:off x="8532266" y="6223828"/>
            <a:ext cx="1706217" cy="365125"/>
          </a:xfrm>
          <a:prstGeom prst="rect">
            <a:avLst/>
          </a:prstGeom>
        </p:spPr>
        <p:txBody>
          <a:bodyPr/>
          <a:lstStyle/>
          <a:p>
            <a:pPr>
              <a:defRPr/>
            </a:pPr>
            <a:fld id="{0C7FF220-38FA-467F-91DF-052ADF72FB0F}" type="slidenum">
              <a:rPr lang="en-US" smtClean="0"/>
              <a:pPr>
                <a:defRPr/>
              </a:pPr>
              <a:t>‹#›</a:t>
            </a:fld>
            <a:endParaRPr lang="en-US"/>
          </a:p>
        </p:txBody>
      </p:sp>
    </p:spTree>
    <p:extLst>
      <p:ext uri="{BB962C8B-B14F-4D97-AF65-F5344CB8AC3E}">
        <p14:creationId xmlns:p14="http://schemas.microsoft.com/office/powerpoint/2010/main" val="2749628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457EEAD-9B84-495C-B08D-A9BC8D10EEFF}"/>
              </a:ext>
            </a:extLst>
          </p:cNvPr>
          <p:cNvSpPr/>
          <p:nvPr userDrawn="1"/>
        </p:nvSpPr>
        <p:spPr>
          <a:xfrm>
            <a:off x="663851" y="704850"/>
            <a:ext cx="4717774" cy="5448300"/>
          </a:xfrm>
          <a:prstGeom prst="rect">
            <a:avLst/>
          </a:prstGeom>
          <a:solidFill>
            <a:srgbClr val="0040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990850"/>
            <a:ext cx="3931920" cy="2861310"/>
          </a:xfrm>
        </p:spPr>
        <p:txBody>
          <a:bodyPr>
            <a:normAutofit/>
          </a:bodyPr>
          <a:lstStyle>
            <a:lvl1pPr marL="0" indent="0">
              <a:lnSpc>
                <a:spcPct val="100000"/>
              </a:lnSpc>
              <a:spcBef>
                <a:spcPts val="1000"/>
              </a:spcBef>
              <a:buNone/>
              <a:defRPr sz="17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10/25/23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017BC9A0-659E-48CA-86E9-306B4BD2643D}" type="slidenum">
              <a:rPr lang="en-US" smtClean="0"/>
              <a:pPr>
                <a:defRPr/>
              </a:pPr>
              <a:t>‹#›</a:t>
            </a:fld>
            <a:endParaRPr lang="en-US"/>
          </a:p>
        </p:txBody>
      </p:sp>
    </p:spTree>
    <p:extLst>
      <p:ext uri="{BB962C8B-B14F-4D97-AF65-F5344CB8AC3E}">
        <p14:creationId xmlns:p14="http://schemas.microsoft.com/office/powerpoint/2010/main" val="1058745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142996" y="6223828"/>
            <a:ext cx="2329074" cy="365125"/>
          </a:xfrm>
          <a:prstGeom prst="rect">
            <a:avLst/>
          </a:prstGeom>
        </p:spPr>
        <p:txBody>
          <a:bodyPr/>
          <a:lstStyle/>
          <a:p>
            <a:pPr>
              <a:defRPr/>
            </a:pPr>
            <a:fld id="{4490606B-562D-4341-8F09-FE29FF87E100}" type="datetimeFigureOut">
              <a:rPr lang="en-US" smtClean="0"/>
              <a:pPr>
                <a:defRPr/>
              </a:pPr>
              <a:t>10/25/23</a:t>
            </a:fld>
            <a:endParaRPr lang="en-US"/>
          </a:p>
        </p:txBody>
      </p:sp>
      <p:sp>
        <p:nvSpPr>
          <p:cNvPr id="6" name="Footer Placeholder 5"/>
          <p:cNvSpPr>
            <a:spLocks noGrp="1"/>
          </p:cNvSpPr>
          <p:nvPr>
            <p:ph type="ftr" sz="quarter" idx="11"/>
          </p:nvPr>
        </p:nvSpPr>
        <p:spPr>
          <a:xfrm>
            <a:off x="3644348" y="6223828"/>
            <a:ext cx="4717774"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a:xfrm>
            <a:off x="8532266" y="6223828"/>
            <a:ext cx="1706217" cy="365125"/>
          </a:xfrm>
          <a:prstGeom prst="rect">
            <a:avLst/>
          </a:prstGeom>
        </p:spPr>
        <p:txBody>
          <a:bodyPr/>
          <a:lstStyle/>
          <a:p>
            <a:pPr>
              <a:defRPr/>
            </a:pPr>
            <a:fld id="{FCDD40F5-7D89-427E-9E9B-1C3F467734C1}" type="slidenum">
              <a:rPr lang="en-US" smtClean="0"/>
              <a:pPr>
                <a:defRPr/>
              </a:pPr>
              <a:t>‹#›</a:t>
            </a:fld>
            <a:endParaRPr lang="en-US"/>
          </a:p>
        </p:txBody>
      </p:sp>
    </p:spTree>
    <p:extLst>
      <p:ext uri="{BB962C8B-B14F-4D97-AF65-F5344CB8AC3E}">
        <p14:creationId xmlns:p14="http://schemas.microsoft.com/office/powerpoint/2010/main" val="3141647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bg1">
                    <a:lumMod val="65000"/>
                  </a:schemeClr>
                </a:solidFill>
              </a:defRPr>
            </a:lvl1pPr>
          </a:lstStyle>
          <a:p>
            <a:fld id="{34A43A2E-6632-4F9D-8728-2CF59ACBBE60}" type="datetimeFigureOut">
              <a:rPr lang="en-US" smtClean="0"/>
              <a:pPr/>
              <a:t>10/25/23</a:t>
            </a:fld>
            <a:endParaRPr lang="en-US" dirty="0"/>
          </a:p>
        </p:txBody>
      </p:sp>
      <p:sp>
        <p:nvSpPr>
          <p:cNvPr id="5" name="Footer Placeholder 4"/>
          <p:cNvSpPr>
            <a:spLocks noGrp="1"/>
          </p:cNvSpPr>
          <p:nvPr>
            <p:ph type="ftr" sz="quarter" idx="3"/>
          </p:nvPr>
        </p:nvSpPr>
        <p:spPr>
          <a:xfrm>
            <a:off x="3644348" y="6223828"/>
            <a:ext cx="4717774" cy="365125"/>
          </a:xfrm>
          <a:prstGeom prst="rect">
            <a:avLst/>
          </a:prstGeom>
        </p:spPr>
        <p:txBody>
          <a:bodyPr vert="horz" lIns="91440" tIns="45720" rIns="91440" bIns="45720" rtlCol="0" anchor="ctr"/>
          <a:lstStyle>
            <a:lvl1pPr algn="ctr">
              <a:defRPr sz="1200">
                <a:solidFill>
                  <a:schemeClr val="bg1">
                    <a:lumMod val="65000"/>
                  </a:schemeClr>
                </a:solidFill>
              </a:defRPr>
            </a:lvl1pPr>
          </a:lstStyle>
          <a:p>
            <a:pPr>
              <a:defRPr/>
            </a:pPr>
            <a:endParaRPr lang="en-US" dirty="0"/>
          </a:p>
        </p:txBody>
      </p:sp>
      <p:sp>
        <p:nvSpPr>
          <p:cNvPr id="6" name="Slide Number Placeholder 5"/>
          <p:cNvSpPr>
            <a:spLocks noGrp="1"/>
          </p:cNvSpPr>
          <p:nvPr>
            <p:ph type="sldNum" sz="quarter" idx="4"/>
          </p:nvPr>
        </p:nvSpPr>
        <p:spPr>
          <a:xfrm>
            <a:off x="8532266" y="6223828"/>
            <a:ext cx="1706217" cy="365125"/>
          </a:xfrm>
          <a:prstGeom prst="rect">
            <a:avLst/>
          </a:prstGeom>
        </p:spPr>
        <p:txBody>
          <a:bodyPr vert="horz" lIns="91440" tIns="45720" rIns="91440" bIns="45720" rtlCol="0" anchor="ctr"/>
          <a:lstStyle>
            <a:lvl1pPr algn="r">
              <a:defRPr sz="1200">
                <a:solidFill>
                  <a:schemeClr val="bg1">
                    <a:lumMod val="65000"/>
                  </a:schemeClr>
                </a:solidFill>
              </a:defRPr>
            </a:lvl1pPr>
          </a:lstStyle>
          <a:p>
            <a:pPr>
              <a:defRPr/>
            </a:pPr>
            <a:r>
              <a:rPr lang="en-US" dirty="0"/>
              <a:t>1</a:t>
            </a:r>
          </a:p>
        </p:txBody>
      </p:sp>
      <p:sp>
        <p:nvSpPr>
          <p:cNvPr id="8" name="Slide Number Placeholder 28">
            <a:extLst>
              <a:ext uri="{FF2B5EF4-FFF2-40B4-BE49-F238E27FC236}">
                <a16:creationId xmlns:a16="http://schemas.microsoft.com/office/drawing/2014/main" id="{9F3F0B34-17ED-4FD3-AE5A-BF45B9170B9A}"/>
              </a:ext>
            </a:extLst>
          </p:cNvPr>
          <p:cNvSpPr txBox="1">
            <a:spLocks/>
          </p:cNvSpPr>
          <p:nvPr userDrawn="1"/>
        </p:nvSpPr>
        <p:spPr>
          <a:xfrm>
            <a:off x="11330518" y="6359526"/>
            <a:ext cx="677333" cy="441325"/>
          </a:xfrm>
          <a:prstGeom prst="rect">
            <a:avLst/>
          </a:prstGeom>
        </p:spPr>
        <p:txBody>
          <a:bodyPr/>
          <a:lstStyle>
            <a:defPPr>
              <a:defRPr lang="en-US"/>
            </a:defPPr>
            <a:lvl1pPr marL="0" algn="l" defTabSz="457200" rtl="0" eaLnBrk="1" latinLnBrk="0" hangingPunct="1">
              <a:defRPr sz="1800" kern="1200">
                <a:solidFill>
                  <a:schemeClr val="accent3">
                    <a:shade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defRPr/>
            </a:pPr>
            <a:fld id="{93213A36-B337-4D15-984E-7F9A5046F40A}" type="slidenum">
              <a:rPr lang="en-US" sz="1800" smtClean="0">
                <a:solidFill>
                  <a:prstClr val="white"/>
                </a:solidFill>
              </a:rPr>
              <a:pPr algn="r">
                <a:defRPr/>
              </a:pPr>
              <a:t>‹#›</a:t>
            </a:fld>
            <a:endParaRPr lang="en-US" sz="1800" dirty="0">
              <a:solidFill>
                <a:prstClr val="white"/>
              </a:solidFill>
            </a:endParaRPr>
          </a:p>
        </p:txBody>
      </p:sp>
      <p:pic>
        <p:nvPicPr>
          <p:cNvPr id="10" name="Picture 9">
            <a:extLst>
              <a:ext uri="{FF2B5EF4-FFF2-40B4-BE49-F238E27FC236}">
                <a16:creationId xmlns:a16="http://schemas.microsoft.com/office/drawing/2014/main" id="{0999610C-3592-4BD6-8777-49D6C9589534}"/>
              </a:ext>
            </a:extLst>
          </p:cNvPr>
          <p:cNvPicPr>
            <a:picLocks noChangeAspect="1"/>
          </p:cNvPicPr>
          <p:nvPr userDrawn="1"/>
        </p:nvPicPr>
        <p:blipFill>
          <a:blip r:embed="rId13"/>
          <a:stretch>
            <a:fillRect/>
          </a:stretch>
        </p:blipFill>
        <p:spPr>
          <a:xfrm>
            <a:off x="10543283" y="5906124"/>
            <a:ext cx="1239948" cy="586698"/>
          </a:xfrm>
          <a:prstGeom prst="rect">
            <a:avLst/>
          </a:prstGeom>
        </p:spPr>
      </p:pic>
      <p:sp>
        <p:nvSpPr>
          <p:cNvPr id="9" name="Rectangle 8">
            <a:extLst>
              <a:ext uri="{FF2B5EF4-FFF2-40B4-BE49-F238E27FC236}">
                <a16:creationId xmlns:a16="http://schemas.microsoft.com/office/drawing/2014/main" id="{391EDDCA-05B0-4596-9479-0CAB2E9A48F1}"/>
              </a:ext>
            </a:extLst>
          </p:cNvPr>
          <p:cNvSpPr/>
          <p:nvPr userDrawn="1"/>
        </p:nvSpPr>
        <p:spPr>
          <a:xfrm>
            <a:off x="231140" y="243840"/>
            <a:ext cx="11724640" cy="6370320"/>
          </a:xfrm>
          <a:prstGeom prst="rect">
            <a:avLst/>
          </a:prstGeom>
          <a:noFill/>
          <a:ln w="28575">
            <a:solidFill>
              <a:srgbClr val="0040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37441508"/>
      </p:ext>
    </p:extLst>
  </p:cSld>
  <p:clrMap bg1="lt1" tx1="dk1" bg2="lt2" tx2="dk2" accent1="accent1" accent2="accent2" accent3="accent3" accent4="accent4" accent5="accent5" accent6="accent6" hlink="hlink" folHlink="folHlink"/>
  <p:sldLayoutIdLst>
    <p:sldLayoutId id="2147484281" r:id="rId1"/>
    <p:sldLayoutId id="2147484282" r:id="rId2"/>
    <p:sldLayoutId id="2147484284" r:id="rId3"/>
    <p:sldLayoutId id="2147484285" r:id="rId4"/>
    <p:sldLayoutId id="2147484286" r:id="rId5"/>
    <p:sldLayoutId id="2147484292" r:id="rId6"/>
    <p:sldLayoutId id="2147484287" r:id="rId7"/>
    <p:sldLayoutId id="2147484288" r:id="rId8"/>
    <p:sldLayoutId id="2147484289" r:id="rId9"/>
    <p:sldLayoutId id="2147484290" r:id="rId10"/>
    <p:sldLayoutId id="2147484291" r:id="rId11"/>
  </p:sldLayoutIdLst>
  <p:txStyles>
    <p:titleStyle>
      <a:lvl1pPr algn="l" defTabSz="914400" rtl="0" eaLnBrk="1" latinLnBrk="0" hangingPunct="1">
        <a:lnSpc>
          <a:spcPct val="90000"/>
        </a:lnSpc>
        <a:spcBef>
          <a:spcPct val="0"/>
        </a:spcBef>
        <a:buNone/>
        <a:defRPr sz="4000" b="1" kern="1200">
          <a:solidFill>
            <a:srgbClr val="00407A"/>
          </a:solidFill>
          <a:latin typeface="Tahoma" panose="020B0604030504040204" pitchFamily="34" charset="0"/>
          <a:ea typeface="Tahoma" panose="020B0604030504040204" pitchFamily="34" charset="0"/>
          <a:cs typeface="Tahoma" panose="020B0604030504040204" pitchFamily="34" charset="0"/>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96F50032-C6BD-43DB-987E-2E401D2E22C2}"/>
              </a:ext>
            </a:extLst>
          </p:cNvPr>
          <p:cNvSpPr>
            <a:spLocks noGrp="1"/>
          </p:cNvSpPr>
          <p:nvPr>
            <p:ph type="subTitle" idx="1"/>
          </p:nvPr>
        </p:nvSpPr>
        <p:spPr>
          <a:xfrm>
            <a:off x="1709530" y="5229466"/>
            <a:ext cx="8767860" cy="625481"/>
          </a:xfrm>
        </p:spPr>
        <p:txBody>
          <a:bodyPr/>
          <a:lstStyle/>
          <a:p>
            <a:r>
              <a:rPr lang="en-US" dirty="0"/>
              <a:t>November 1, 2023</a:t>
            </a:r>
          </a:p>
        </p:txBody>
      </p:sp>
      <p:grpSp>
        <p:nvGrpSpPr>
          <p:cNvPr id="10" name="Group 9">
            <a:extLst>
              <a:ext uri="{FF2B5EF4-FFF2-40B4-BE49-F238E27FC236}">
                <a16:creationId xmlns:a16="http://schemas.microsoft.com/office/drawing/2014/main" id="{2A7C2452-F12D-6719-B766-B0CB3C5B2FFF}"/>
              </a:ext>
            </a:extLst>
          </p:cNvPr>
          <p:cNvGrpSpPr/>
          <p:nvPr/>
        </p:nvGrpSpPr>
        <p:grpSpPr>
          <a:xfrm>
            <a:off x="1127351" y="2719951"/>
            <a:ext cx="9932218" cy="1373082"/>
            <a:chOff x="1262477" y="3017015"/>
            <a:chExt cx="9932218" cy="1373082"/>
          </a:xfrm>
        </p:grpSpPr>
        <p:pic>
          <p:nvPicPr>
            <p:cNvPr id="3" name="Picture 2" descr="A blue text on a white background&#10;&#10;Description automatically generated">
              <a:extLst>
                <a:ext uri="{FF2B5EF4-FFF2-40B4-BE49-F238E27FC236}">
                  <a16:creationId xmlns:a16="http://schemas.microsoft.com/office/drawing/2014/main" id="{43483F7E-B6D9-4137-F3D8-E9FEE171F8B0}"/>
                </a:ext>
              </a:extLst>
            </p:cNvPr>
            <p:cNvPicPr>
              <a:picLocks noChangeAspect="1"/>
            </p:cNvPicPr>
            <p:nvPr/>
          </p:nvPicPr>
          <p:blipFill>
            <a:blip r:embed="rId3"/>
            <a:stretch>
              <a:fillRect/>
            </a:stretch>
          </p:blipFill>
          <p:spPr>
            <a:xfrm>
              <a:off x="1262477" y="3017015"/>
              <a:ext cx="5972223" cy="1373082"/>
            </a:xfrm>
            <a:prstGeom prst="rect">
              <a:avLst/>
            </a:prstGeom>
          </p:spPr>
        </p:pic>
        <p:sp>
          <p:nvSpPr>
            <p:cNvPr id="4" name="TextBox 3">
              <a:extLst>
                <a:ext uri="{FF2B5EF4-FFF2-40B4-BE49-F238E27FC236}">
                  <a16:creationId xmlns:a16="http://schemas.microsoft.com/office/drawing/2014/main" id="{D943BBBC-9234-24DC-8AF1-E0EAA0E6FA8C}"/>
                </a:ext>
              </a:extLst>
            </p:cNvPr>
            <p:cNvSpPr txBox="1"/>
            <p:nvPr/>
          </p:nvSpPr>
          <p:spPr>
            <a:xfrm>
              <a:off x="7079466" y="3021146"/>
              <a:ext cx="4115229" cy="1323439"/>
            </a:xfrm>
            <a:prstGeom prst="rect">
              <a:avLst/>
            </a:prstGeom>
            <a:noFill/>
          </p:spPr>
          <p:txBody>
            <a:bodyPr wrap="none" rtlCol="0">
              <a:spAutoFit/>
            </a:bodyPr>
            <a:lstStyle/>
            <a:p>
              <a:r>
                <a:rPr lang="en-US" sz="8000" spc="-150" dirty="0">
                  <a:solidFill>
                    <a:srgbClr val="0C3C72"/>
                  </a:solidFill>
                </a:rPr>
                <a:t>SUMMIT</a:t>
              </a:r>
            </a:p>
          </p:txBody>
        </p:sp>
      </p:grpSp>
      <p:sp>
        <p:nvSpPr>
          <p:cNvPr id="11" name="TextBox 10">
            <a:extLst>
              <a:ext uri="{FF2B5EF4-FFF2-40B4-BE49-F238E27FC236}">
                <a16:creationId xmlns:a16="http://schemas.microsoft.com/office/drawing/2014/main" id="{39773188-3BDC-BB1B-3301-2EC9241E8664}"/>
              </a:ext>
            </a:extLst>
          </p:cNvPr>
          <p:cNvSpPr txBox="1"/>
          <p:nvPr/>
        </p:nvSpPr>
        <p:spPr>
          <a:xfrm>
            <a:off x="3231944" y="4140840"/>
            <a:ext cx="5723042" cy="707886"/>
          </a:xfrm>
          <a:prstGeom prst="rect">
            <a:avLst/>
          </a:prstGeom>
          <a:noFill/>
        </p:spPr>
        <p:txBody>
          <a:bodyPr wrap="none" rtlCol="0">
            <a:spAutoFit/>
          </a:bodyPr>
          <a:lstStyle/>
          <a:p>
            <a:pPr algn="ctr"/>
            <a:r>
              <a:rPr lang="en-US" sz="4000" spc="-150" dirty="0">
                <a:solidFill>
                  <a:srgbClr val="0C3C72"/>
                </a:solidFill>
              </a:rPr>
              <a:t>Infrastructure of the Future</a:t>
            </a:r>
          </a:p>
        </p:txBody>
      </p:sp>
    </p:spTree>
    <p:extLst>
      <p:ext uri="{BB962C8B-B14F-4D97-AF65-F5344CB8AC3E}">
        <p14:creationId xmlns:p14="http://schemas.microsoft.com/office/powerpoint/2010/main" val="1252559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Physical Infrastructure</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352319" cy="3277415"/>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600"/>
              </a:spcBef>
            </a:pPr>
            <a:r>
              <a:rPr lang="en-US" sz="2400" dirty="0">
                <a:latin typeface="+mn-lt"/>
              </a:rPr>
              <a:t>Continuous monitoring of physical infrastructure as it relates to the needs of each institution based on their ever-changing number of students, staff and faculty</a:t>
            </a:r>
          </a:p>
          <a:p>
            <a:pPr>
              <a:lnSpc>
                <a:spcPct val="100000"/>
              </a:lnSpc>
              <a:spcBef>
                <a:spcPts val="600"/>
              </a:spcBef>
            </a:pPr>
            <a:r>
              <a:rPr lang="en-US" sz="2400" dirty="0">
                <a:latin typeface="+mn-lt"/>
              </a:rPr>
              <a:t>Safe spaces for students, employees and the public</a:t>
            </a:r>
          </a:p>
          <a:p>
            <a:pPr>
              <a:lnSpc>
                <a:spcPct val="100000"/>
              </a:lnSpc>
              <a:spcBef>
                <a:spcPts val="600"/>
              </a:spcBef>
            </a:pPr>
            <a:r>
              <a:rPr lang="en-US" sz="2400" dirty="0">
                <a:latin typeface="+mn-lt"/>
              </a:rPr>
              <a:t>Utilization of campus master plans</a:t>
            </a:r>
          </a:p>
          <a:p>
            <a:pPr>
              <a:lnSpc>
                <a:spcPct val="100000"/>
              </a:lnSpc>
              <a:spcBef>
                <a:spcPts val="600"/>
              </a:spcBef>
            </a:pPr>
            <a:r>
              <a:rPr lang="en-US" sz="2400" dirty="0">
                <a:latin typeface="+mn-lt"/>
              </a:rPr>
              <a:t>Building maintenance</a:t>
            </a:r>
          </a:p>
          <a:p>
            <a:pPr>
              <a:lnSpc>
                <a:spcPct val="100000"/>
              </a:lnSpc>
              <a:spcBef>
                <a:spcPts val="600"/>
              </a:spcBef>
            </a:pPr>
            <a:r>
              <a:rPr lang="en-US" sz="2400" dirty="0">
                <a:latin typeface="+mn-lt"/>
              </a:rPr>
              <a:t>Preservation of historic spaces</a:t>
            </a:r>
          </a:p>
          <a:p>
            <a:pPr>
              <a:lnSpc>
                <a:spcPct val="100000"/>
              </a:lnSpc>
              <a:spcBef>
                <a:spcPts val="600"/>
              </a:spcBef>
            </a:pPr>
            <a:endParaRPr lang="en-US" sz="2400" dirty="0">
              <a:latin typeface="+mn-lt"/>
            </a:endParaRPr>
          </a:p>
        </p:txBody>
      </p:sp>
    </p:spTree>
    <p:extLst>
      <p:ext uri="{BB962C8B-B14F-4D97-AF65-F5344CB8AC3E}">
        <p14:creationId xmlns:p14="http://schemas.microsoft.com/office/powerpoint/2010/main" val="4134815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5" name="Title 1">
            <a:extLst>
              <a:ext uri="{FF2B5EF4-FFF2-40B4-BE49-F238E27FC236}">
                <a16:creationId xmlns:a16="http://schemas.microsoft.com/office/drawing/2014/main" id="{CD5DFC8D-6735-17E0-94D9-494700E751B3}"/>
              </a:ext>
            </a:extLst>
          </p:cNvPr>
          <p:cNvSpPr>
            <a:spLocks noGrp="1"/>
          </p:cNvSpPr>
          <p:nvPr>
            <p:ph type="title"/>
          </p:nvPr>
        </p:nvSpPr>
        <p:spPr>
          <a:xfrm>
            <a:off x="435799" y="2222901"/>
            <a:ext cx="3640874" cy="2412196"/>
          </a:xfrm>
        </p:spPr>
        <p:txBody>
          <a:bodyPr>
            <a:noAutofit/>
          </a:bodyPr>
          <a:lstStyle/>
          <a:p>
            <a:r>
              <a:rPr lang="en-US" sz="4400" b="0" dirty="0">
                <a:latin typeface="+mn-lt"/>
              </a:rPr>
              <a:t>TOPIC: Physical Infrastructure</a:t>
            </a:r>
            <a:br>
              <a:rPr lang="en-US" sz="4400" b="0" dirty="0">
                <a:latin typeface="+mn-lt"/>
              </a:rPr>
            </a:br>
            <a:r>
              <a:rPr lang="en-US" sz="2500" dirty="0">
                <a:latin typeface="+mn-lt"/>
              </a:rPr>
              <a:t>METHODOLOGY</a:t>
            </a:r>
            <a:endParaRPr lang="en-US" sz="2500" b="0" dirty="0">
              <a:latin typeface="+mn-lt"/>
            </a:endParaRPr>
          </a:p>
        </p:txBody>
      </p:sp>
      <p:pic>
        <p:nvPicPr>
          <p:cNvPr id="18" name="Picture 17" descr="A white sheet with black text&#10;&#10;Description automatically generated">
            <a:extLst>
              <a:ext uri="{FF2B5EF4-FFF2-40B4-BE49-F238E27FC236}">
                <a16:creationId xmlns:a16="http://schemas.microsoft.com/office/drawing/2014/main" id="{397DF9B0-0003-985F-9182-F959EE6DEDCB}"/>
              </a:ext>
            </a:extLst>
          </p:cNvPr>
          <p:cNvPicPr>
            <a:picLocks noChangeAspect="1"/>
          </p:cNvPicPr>
          <p:nvPr/>
        </p:nvPicPr>
        <p:blipFill>
          <a:blip r:embed="rId3"/>
          <a:stretch>
            <a:fillRect/>
          </a:stretch>
        </p:blipFill>
        <p:spPr>
          <a:xfrm>
            <a:off x="4155575" y="292583"/>
            <a:ext cx="7772400" cy="6272833"/>
          </a:xfrm>
          <a:prstGeom prst="rect">
            <a:avLst/>
          </a:prstGeom>
        </p:spPr>
      </p:pic>
      <p:sp>
        <p:nvSpPr>
          <p:cNvPr id="20" name="TextBox 19">
            <a:extLst>
              <a:ext uri="{FF2B5EF4-FFF2-40B4-BE49-F238E27FC236}">
                <a16:creationId xmlns:a16="http://schemas.microsoft.com/office/drawing/2014/main" id="{A8CA22CE-F16A-1447-7B42-A1A97E45CCFF}"/>
              </a:ext>
            </a:extLst>
          </p:cNvPr>
          <p:cNvSpPr txBox="1"/>
          <p:nvPr/>
        </p:nvSpPr>
        <p:spPr>
          <a:xfrm>
            <a:off x="435799" y="6132500"/>
            <a:ext cx="6099716" cy="338554"/>
          </a:xfrm>
          <a:prstGeom prst="rect">
            <a:avLst/>
          </a:prstGeom>
          <a:noFill/>
        </p:spPr>
        <p:txBody>
          <a:bodyPr wrap="square">
            <a:spAutoFit/>
          </a:bodyPr>
          <a:lstStyle/>
          <a:p>
            <a:r>
              <a:rPr lang="en-US" sz="1600" i="1" dirty="0">
                <a:solidFill>
                  <a:schemeClr val="bg1">
                    <a:lumMod val="65000"/>
                  </a:schemeClr>
                </a:solidFill>
                <a:latin typeface="+mn-lt"/>
              </a:rPr>
              <a:t>Questionnaire results from all campuses</a:t>
            </a:r>
            <a:endParaRPr lang="en-US" sz="1600" i="1" dirty="0">
              <a:solidFill>
                <a:schemeClr val="bg1">
                  <a:lumMod val="65000"/>
                </a:schemeClr>
              </a:solidFill>
            </a:endParaRPr>
          </a:p>
        </p:txBody>
      </p:sp>
    </p:spTree>
    <p:extLst>
      <p:ext uri="{BB962C8B-B14F-4D97-AF65-F5344CB8AC3E}">
        <p14:creationId xmlns:p14="http://schemas.microsoft.com/office/powerpoint/2010/main" val="3929259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10158761" y="609601"/>
            <a:ext cx="1563986" cy="359578"/>
          </a:xfrm>
          <a:prstGeom prst="rect">
            <a:avLst/>
          </a:prstGeom>
        </p:spPr>
      </p:pic>
      <p:sp>
        <p:nvSpPr>
          <p:cNvPr id="5" name="Title 1">
            <a:extLst>
              <a:ext uri="{FF2B5EF4-FFF2-40B4-BE49-F238E27FC236}">
                <a16:creationId xmlns:a16="http://schemas.microsoft.com/office/drawing/2014/main" id="{CD5DFC8D-6735-17E0-94D9-494700E751B3}"/>
              </a:ext>
            </a:extLst>
          </p:cNvPr>
          <p:cNvSpPr>
            <a:spLocks noGrp="1"/>
          </p:cNvSpPr>
          <p:nvPr>
            <p:ph type="title"/>
          </p:nvPr>
        </p:nvSpPr>
        <p:spPr>
          <a:xfrm>
            <a:off x="1142999" y="609600"/>
            <a:ext cx="8116615" cy="1356360"/>
          </a:xfrm>
        </p:spPr>
        <p:txBody>
          <a:bodyPr>
            <a:noAutofit/>
          </a:bodyPr>
          <a:lstStyle/>
          <a:p>
            <a:r>
              <a:rPr lang="en-US" sz="4400" b="0" dirty="0">
                <a:latin typeface="+mn-lt"/>
              </a:rPr>
              <a:t>TOPIC: Physical Infrastructure</a:t>
            </a:r>
            <a:br>
              <a:rPr lang="en-US" sz="4400" b="0" dirty="0">
                <a:latin typeface="+mn-lt"/>
              </a:rPr>
            </a:br>
            <a:r>
              <a:rPr lang="en-US" sz="2500" dirty="0">
                <a:latin typeface="+mn-lt"/>
              </a:rPr>
              <a:t>METHODOLOGY</a:t>
            </a:r>
            <a:endParaRPr lang="en-US" sz="2500" b="0" dirty="0">
              <a:latin typeface="+mn-lt"/>
            </a:endParaRPr>
          </a:p>
        </p:txBody>
      </p:sp>
      <p:sp>
        <p:nvSpPr>
          <p:cNvPr id="9" name="TextBox 8">
            <a:extLst>
              <a:ext uri="{FF2B5EF4-FFF2-40B4-BE49-F238E27FC236}">
                <a16:creationId xmlns:a16="http://schemas.microsoft.com/office/drawing/2014/main" id="{09BEEBCF-4876-7EC3-ECD6-1914FFD93FD6}"/>
              </a:ext>
            </a:extLst>
          </p:cNvPr>
          <p:cNvSpPr txBox="1"/>
          <p:nvPr/>
        </p:nvSpPr>
        <p:spPr>
          <a:xfrm>
            <a:off x="1142999" y="6063733"/>
            <a:ext cx="8246328" cy="369332"/>
          </a:xfrm>
          <a:prstGeom prst="rect">
            <a:avLst/>
          </a:prstGeom>
          <a:noFill/>
        </p:spPr>
        <p:txBody>
          <a:bodyPr wrap="square">
            <a:spAutoFit/>
          </a:bodyPr>
          <a:lstStyle/>
          <a:p>
            <a:r>
              <a:rPr lang="en-US" i="1" dirty="0">
                <a:effectLst/>
                <a:latin typeface="Helvetica" pitchFamily="2" charset="0"/>
              </a:rPr>
              <a:t>Campus buildings (all types and uses) total SF: 16,793,214 square feet</a:t>
            </a:r>
            <a:endParaRPr lang="en-US" dirty="0">
              <a:effectLst/>
              <a:latin typeface="Helvetica" pitchFamily="2" charset="0"/>
            </a:endParaRPr>
          </a:p>
        </p:txBody>
      </p:sp>
      <p:pic>
        <p:nvPicPr>
          <p:cNvPr id="12" name="Picture 11" descr="A white sheet with black text&#10;&#10;Description automatically generated">
            <a:extLst>
              <a:ext uri="{FF2B5EF4-FFF2-40B4-BE49-F238E27FC236}">
                <a16:creationId xmlns:a16="http://schemas.microsoft.com/office/drawing/2014/main" id="{07DDAC19-0629-12B5-A6E8-C1BBC08C331C}"/>
              </a:ext>
            </a:extLst>
          </p:cNvPr>
          <p:cNvPicPr>
            <a:picLocks noChangeAspect="1"/>
          </p:cNvPicPr>
          <p:nvPr/>
        </p:nvPicPr>
        <p:blipFill>
          <a:blip r:embed="rId3"/>
          <a:stretch>
            <a:fillRect/>
          </a:stretch>
        </p:blipFill>
        <p:spPr>
          <a:xfrm>
            <a:off x="1142999" y="1876750"/>
            <a:ext cx="9141446" cy="3854977"/>
          </a:xfrm>
          <a:prstGeom prst="rect">
            <a:avLst/>
          </a:prstGeom>
        </p:spPr>
      </p:pic>
    </p:spTree>
    <p:extLst>
      <p:ext uri="{BB962C8B-B14F-4D97-AF65-F5344CB8AC3E}">
        <p14:creationId xmlns:p14="http://schemas.microsoft.com/office/powerpoint/2010/main" val="484648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10024946" y="609601"/>
            <a:ext cx="1697801" cy="390344"/>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828323" y="2430966"/>
            <a:ext cx="10813549" cy="3980985"/>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r>
              <a:rPr lang="en-US" dirty="0">
                <a:latin typeface="Arial" panose="020B0604020202020204" pitchFamily="34" charset="0"/>
                <a:cs typeface="Arial" panose="020B0604020202020204" pitchFamily="34" charset="0"/>
              </a:rPr>
              <a:t>Current funding levels for maintenance remain inadequate to halt or even slow the growing deferred maintenance liability. Creation of the Capital Building fund has helped, but the needs still greatly outweigh the resources.</a:t>
            </a:r>
          </a:p>
          <a:p>
            <a:r>
              <a:rPr lang="en-US" dirty="0">
                <a:latin typeface="Arial" panose="020B0604020202020204" pitchFamily="34" charset="0"/>
                <a:cs typeface="Arial" panose="020B0604020202020204" pitchFamily="34" charset="0"/>
              </a:rPr>
              <a:t>Building envelope repairs remain a priority, but as a result many other needs are left unattended. Modernization of building envelope systems (windows, roofs, doors, etc.) should be undertaken whenever possible to reduce energy consumption.</a:t>
            </a:r>
          </a:p>
          <a:p>
            <a:r>
              <a:rPr lang="en-US" dirty="0">
                <a:latin typeface="Arial" panose="020B0604020202020204" pitchFamily="34" charset="0"/>
                <a:cs typeface="Arial" panose="020B0604020202020204" pitchFamily="34" charset="0"/>
              </a:rPr>
              <a:t>The North Dakota climate greatly accelerates the decay of parking lots, roadways, and sidewalks. Concrete replacements should be specified whenever possible.</a:t>
            </a:r>
          </a:p>
          <a:p>
            <a:r>
              <a:rPr lang="en-US" dirty="0">
                <a:latin typeface="Arial" panose="020B0604020202020204" pitchFamily="34" charset="0"/>
                <a:cs typeface="Arial" panose="020B0604020202020204" pitchFamily="34" charset="0"/>
              </a:rPr>
              <a:t>Many mechanical and electrical systems open run to failure, then repaired on an emergency basis.</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a:lnSpc>
                <a:spcPct val="100000"/>
              </a:lnSpc>
              <a:spcAft>
                <a:spcPts val="1400"/>
              </a:spcAft>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3" name="Title 1">
            <a:extLst>
              <a:ext uri="{FF2B5EF4-FFF2-40B4-BE49-F238E27FC236}">
                <a16:creationId xmlns:a16="http://schemas.microsoft.com/office/drawing/2014/main" id="{926781CA-6A3E-3C4A-621B-961B35135056}"/>
              </a:ext>
            </a:extLst>
          </p:cNvPr>
          <p:cNvSpPr txBox="1">
            <a:spLocks/>
          </p:cNvSpPr>
          <p:nvPr/>
        </p:nvSpPr>
        <p:spPr>
          <a:xfrm>
            <a:off x="945405" y="828414"/>
            <a:ext cx="8559407" cy="13563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b="1" kern="1200">
                <a:solidFill>
                  <a:srgbClr val="00407A"/>
                </a:solidFill>
                <a:latin typeface="Tahoma" panose="020B0604030504040204" pitchFamily="34" charset="0"/>
                <a:ea typeface="Tahoma" panose="020B0604030504040204" pitchFamily="34" charset="0"/>
                <a:cs typeface="Tahoma" panose="020B0604030504040204" pitchFamily="34" charset="0"/>
              </a:defRPr>
            </a:lvl1pPr>
          </a:lstStyle>
          <a:p>
            <a:r>
              <a:rPr lang="en-US" sz="4400" b="0" dirty="0">
                <a:latin typeface="+mn-lt"/>
              </a:rPr>
              <a:t>PHYSICAL INFRASTRUCTURE TOPIC: Deferred maintenance</a:t>
            </a:r>
            <a:br>
              <a:rPr lang="en-US" sz="4400" b="0" dirty="0">
                <a:latin typeface="+mn-lt"/>
              </a:rPr>
            </a:br>
            <a:r>
              <a:rPr lang="en-US" sz="2500" dirty="0">
                <a:latin typeface="+mn-lt"/>
              </a:rPr>
              <a:t>CALL TO ACTION</a:t>
            </a:r>
            <a:endParaRPr lang="en-US" sz="2500" b="0" dirty="0">
              <a:latin typeface="+mn-lt"/>
            </a:endParaRPr>
          </a:p>
        </p:txBody>
      </p:sp>
    </p:spTree>
    <p:extLst>
      <p:ext uri="{BB962C8B-B14F-4D97-AF65-F5344CB8AC3E}">
        <p14:creationId xmlns:p14="http://schemas.microsoft.com/office/powerpoint/2010/main" val="946487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10016624" y="609600"/>
            <a:ext cx="1706123" cy="392257"/>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2367066"/>
            <a:ext cx="10508436" cy="2346543"/>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r>
              <a:rPr lang="en-US" sz="2500" dirty="0">
                <a:latin typeface="Arial" panose="020B0604020202020204" pitchFamily="34" charset="0"/>
                <a:cs typeface="Arial" panose="020B0604020202020204" pitchFamily="34" charset="0"/>
              </a:rPr>
              <a:t>Custodial and maintenance staff positions are left unfilled, which in turn exacerbates the deferred maintenance problems. There does not appear to be relief for this condition on the horizon.</a:t>
            </a:r>
          </a:p>
          <a:p>
            <a:r>
              <a:rPr lang="en-US" sz="2500" dirty="0">
                <a:latin typeface="Arial" panose="020B0604020202020204" pitchFamily="34" charset="0"/>
                <a:cs typeface="Arial" panose="020B0604020202020204" pitchFamily="34" charset="0"/>
              </a:rPr>
              <a:t>Facility administration positions are difficult to fill and are routinely hired away by school districts and other entities that can pay higher salaries.</a:t>
            </a:r>
          </a:p>
          <a:p>
            <a:endParaRPr lang="en-US" sz="2500" dirty="0">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A3885A06-358E-EB7A-0171-A4093B0378FB}"/>
              </a:ext>
            </a:extLst>
          </p:cNvPr>
          <p:cNvSpPr txBox="1">
            <a:spLocks/>
          </p:cNvSpPr>
          <p:nvPr/>
        </p:nvSpPr>
        <p:spPr>
          <a:xfrm>
            <a:off x="1019619" y="805728"/>
            <a:ext cx="8313952" cy="13563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b="1" kern="1200">
                <a:solidFill>
                  <a:srgbClr val="00407A"/>
                </a:solidFill>
                <a:latin typeface="Tahoma" panose="020B0604030504040204" pitchFamily="34" charset="0"/>
                <a:ea typeface="Tahoma" panose="020B0604030504040204" pitchFamily="34" charset="0"/>
                <a:cs typeface="Tahoma" panose="020B0604030504040204" pitchFamily="34" charset="0"/>
              </a:defRPr>
            </a:lvl1pPr>
          </a:lstStyle>
          <a:p>
            <a:r>
              <a:rPr lang="en-US" sz="4400" b="0" dirty="0">
                <a:latin typeface="+mn-lt"/>
              </a:rPr>
              <a:t>PHYSICAL INFRASTRUCTURE </a:t>
            </a:r>
            <a:br>
              <a:rPr lang="en-US" sz="4400" b="0" dirty="0">
                <a:latin typeface="+mn-lt"/>
              </a:rPr>
            </a:br>
            <a:r>
              <a:rPr lang="en-US" sz="4400" b="0" dirty="0">
                <a:latin typeface="+mn-lt"/>
              </a:rPr>
              <a:t>TOPIC: Human Capital</a:t>
            </a:r>
            <a:br>
              <a:rPr lang="en-US" sz="4400" b="0" dirty="0">
                <a:latin typeface="+mn-lt"/>
              </a:rPr>
            </a:br>
            <a:r>
              <a:rPr lang="en-US" sz="2500" dirty="0">
                <a:latin typeface="+mn-lt"/>
              </a:rPr>
              <a:t>CALL TO ACTION</a:t>
            </a:r>
            <a:endParaRPr lang="en-US" sz="2500" b="0" dirty="0">
              <a:latin typeface="+mn-lt"/>
            </a:endParaRPr>
          </a:p>
        </p:txBody>
      </p:sp>
    </p:spTree>
    <p:extLst>
      <p:ext uri="{BB962C8B-B14F-4D97-AF65-F5344CB8AC3E}">
        <p14:creationId xmlns:p14="http://schemas.microsoft.com/office/powerpoint/2010/main" val="1698325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3656557"/>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600"/>
              </a:spcBef>
            </a:pPr>
            <a:r>
              <a:rPr lang="en-US" sz="2400" dirty="0">
                <a:latin typeface="+mn-lt"/>
              </a:rPr>
              <a:t>Literature Reviews</a:t>
            </a:r>
          </a:p>
          <a:p>
            <a:pPr>
              <a:lnSpc>
                <a:spcPct val="100000"/>
              </a:lnSpc>
              <a:spcBef>
                <a:spcPts val="600"/>
              </a:spcBef>
            </a:pPr>
            <a:r>
              <a:rPr lang="en-US" sz="2400" dirty="0">
                <a:latin typeface="+mn-lt"/>
              </a:rPr>
              <a:t>Identify best practices for both IT and Physical infrastructure</a:t>
            </a:r>
          </a:p>
          <a:p>
            <a:pPr>
              <a:lnSpc>
                <a:spcPct val="100000"/>
              </a:lnSpc>
              <a:spcBef>
                <a:spcPts val="600"/>
              </a:spcBef>
            </a:pPr>
            <a:r>
              <a:rPr lang="en-US" sz="2400" dirty="0">
                <a:latin typeface="+mn-lt"/>
              </a:rPr>
              <a:t>Capital Project prioritization process</a:t>
            </a:r>
          </a:p>
          <a:p>
            <a:pPr>
              <a:lnSpc>
                <a:spcPct val="100000"/>
              </a:lnSpc>
              <a:spcBef>
                <a:spcPts val="600"/>
              </a:spcBef>
            </a:pPr>
            <a:r>
              <a:rPr lang="en-US" sz="2400" dirty="0">
                <a:latin typeface="+mn-lt"/>
              </a:rPr>
              <a:t>Consolidation of services</a:t>
            </a:r>
          </a:p>
          <a:p>
            <a:pPr>
              <a:lnSpc>
                <a:spcPct val="100000"/>
              </a:lnSpc>
              <a:spcBef>
                <a:spcPts val="600"/>
              </a:spcBef>
            </a:pPr>
            <a:r>
              <a:rPr lang="en-US" sz="2400" dirty="0">
                <a:latin typeface="+mn-lt"/>
              </a:rPr>
              <a:t>Embedding of IT Infrastructure into campus master plans</a:t>
            </a:r>
          </a:p>
          <a:p>
            <a:pPr>
              <a:lnSpc>
                <a:spcPct val="100000"/>
              </a:lnSpc>
              <a:spcBef>
                <a:spcPts val="600"/>
              </a:spcBef>
            </a:pPr>
            <a:endParaRPr lang="en-US" sz="2400" dirty="0">
              <a:latin typeface="+mn-lt"/>
            </a:endParaRPr>
          </a:p>
          <a:p>
            <a:pPr>
              <a:lnSpc>
                <a:spcPct val="100000"/>
              </a:lnSpc>
              <a:spcBef>
                <a:spcPts val="600"/>
              </a:spcBef>
            </a:pPr>
            <a:endParaRPr lang="en-US" sz="2400" dirty="0">
              <a:latin typeface="+mn-lt"/>
            </a:endParaRPr>
          </a:p>
          <a:p>
            <a:pPr>
              <a:lnSpc>
                <a:spcPct val="100000"/>
              </a:lnSpc>
              <a:spcBef>
                <a:spcPts val="600"/>
              </a:spcBef>
            </a:pPr>
            <a:endParaRPr lang="en-US" sz="2400" dirty="0">
              <a:latin typeface="+mn-lt"/>
            </a:endParaRPr>
          </a:p>
        </p:txBody>
      </p:sp>
      <p:sp>
        <p:nvSpPr>
          <p:cNvPr id="5" name="Title 1">
            <a:extLst>
              <a:ext uri="{FF2B5EF4-FFF2-40B4-BE49-F238E27FC236}">
                <a16:creationId xmlns:a16="http://schemas.microsoft.com/office/drawing/2014/main" id="{4B6B75A1-1B53-2E3E-FC85-4FA18FA4610D}"/>
              </a:ext>
            </a:extLst>
          </p:cNvPr>
          <p:cNvSpPr txBox="1">
            <a:spLocks/>
          </p:cNvSpPr>
          <p:nvPr/>
        </p:nvSpPr>
        <p:spPr>
          <a:xfrm>
            <a:off x="1131131" y="618449"/>
            <a:ext cx="8116615" cy="13563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b="1" kern="1200">
                <a:solidFill>
                  <a:srgbClr val="00407A"/>
                </a:solidFill>
                <a:latin typeface="Tahoma" panose="020B0604030504040204" pitchFamily="34" charset="0"/>
                <a:ea typeface="Tahoma" panose="020B0604030504040204" pitchFamily="34" charset="0"/>
                <a:cs typeface="Tahoma" panose="020B0604030504040204" pitchFamily="34" charset="0"/>
              </a:defRPr>
            </a:lvl1pPr>
          </a:lstStyle>
          <a:p>
            <a:r>
              <a:rPr lang="en-US" sz="4400" b="0" dirty="0">
                <a:latin typeface="+mn-lt"/>
              </a:rPr>
              <a:t>Future Committee Work</a:t>
            </a:r>
            <a:endParaRPr lang="en-US" sz="2500" b="0" dirty="0">
              <a:latin typeface="+mn-lt"/>
            </a:endParaRPr>
          </a:p>
        </p:txBody>
      </p:sp>
    </p:spTree>
    <p:extLst>
      <p:ext uri="{BB962C8B-B14F-4D97-AF65-F5344CB8AC3E}">
        <p14:creationId xmlns:p14="http://schemas.microsoft.com/office/powerpoint/2010/main" val="1938410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234654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600"/>
              </a:spcBef>
            </a:pPr>
            <a:r>
              <a:rPr lang="en-US" sz="2400" dirty="0">
                <a:latin typeface="+mn-lt"/>
              </a:rPr>
              <a:t>Continued support from SBHE, Legislature and Governor</a:t>
            </a:r>
          </a:p>
          <a:p>
            <a:pPr>
              <a:lnSpc>
                <a:spcPct val="100000"/>
              </a:lnSpc>
              <a:spcBef>
                <a:spcPts val="600"/>
              </a:spcBef>
            </a:pPr>
            <a:r>
              <a:rPr lang="en-US" sz="2400" dirty="0">
                <a:latin typeface="+mn-lt"/>
              </a:rPr>
              <a:t>Funding </a:t>
            </a:r>
          </a:p>
          <a:p>
            <a:pPr>
              <a:lnSpc>
                <a:spcPct val="100000"/>
              </a:lnSpc>
              <a:spcBef>
                <a:spcPts val="600"/>
              </a:spcBef>
            </a:pPr>
            <a:r>
              <a:rPr lang="en-US" sz="2400" dirty="0">
                <a:latin typeface="+mn-lt"/>
              </a:rPr>
              <a:t>Ensuring long-term sustainability for capital projects</a:t>
            </a:r>
          </a:p>
        </p:txBody>
      </p:sp>
      <p:sp>
        <p:nvSpPr>
          <p:cNvPr id="5" name="Title 1">
            <a:extLst>
              <a:ext uri="{FF2B5EF4-FFF2-40B4-BE49-F238E27FC236}">
                <a16:creationId xmlns:a16="http://schemas.microsoft.com/office/drawing/2014/main" id="{06B14F6F-5412-41C3-10DE-AB74E3F279FC}"/>
              </a:ext>
            </a:extLst>
          </p:cNvPr>
          <p:cNvSpPr txBox="1">
            <a:spLocks/>
          </p:cNvSpPr>
          <p:nvPr/>
        </p:nvSpPr>
        <p:spPr>
          <a:xfrm>
            <a:off x="1131131" y="618449"/>
            <a:ext cx="8116615" cy="13563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b="1" kern="1200">
                <a:solidFill>
                  <a:srgbClr val="00407A"/>
                </a:solidFill>
                <a:latin typeface="Tahoma" panose="020B0604030504040204" pitchFamily="34" charset="0"/>
                <a:ea typeface="Tahoma" panose="020B0604030504040204" pitchFamily="34" charset="0"/>
                <a:cs typeface="Tahoma" panose="020B0604030504040204" pitchFamily="34" charset="0"/>
              </a:defRPr>
            </a:lvl1pPr>
          </a:lstStyle>
          <a:p>
            <a:r>
              <a:rPr lang="en-US" sz="4400" b="0" dirty="0">
                <a:latin typeface="+mn-lt"/>
              </a:rPr>
              <a:t>Long-Term Support</a:t>
            </a:r>
            <a:endParaRPr lang="en-US" sz="2500" b="0" dirty="0">
              <a:latin typeface="+mn-lt"/>
            </a:endParaRPr>
          </a:p>
        </p:txBody>
      </p:sp>
    </p:spTree>
    <p:extLst>
      <p:ext uri="{BB962C8B-B14F-4D97-AF65-F5344CB8AC3E}">
        <p14:creationId xmlns:p14="http://schemas.microsoft.com/office/powerpoint/2010/main" val="3317107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Study Group Participants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24820" y="1702284"/>
            <a:ext cx="5760259" cy="4763911"/>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514350" indent="-285750">
              <a:lnSpc>
                <a:spcPct val="100000"/>
              </a:lnSpc>
              <a:spcBef>
                <a:spcPts val="600"/>
              </a:spcBef>
            </a:pPr>
            <a:r>
              <a:rPr lang="en-US" sz="1800" dirty="0">
                <a:effectLst/>
              </a:rPr>
              <a:t>Alan LaFave, co-chair</a:t>
            </a:r>
          </a:p>
          <a:p>
            <a:pPr marL="514350" indent="-285750">
              <a:lnSpc>
                <a:spcPct val="100000"/>
              </a:lnSpc>
              <a:spcBef>
                <a:spcPts val="600"/>
              </a:spcBef>
            </a:pPr>
            <a:r>
              <a:rPr lang="en-US" sz="1800" dirty="0">
                <a:effectLst/>
              </a:rPr>
              <a:t>Becky Collins, BSC</a:t>
            </a:r>
          </a:p>
          <a:p>
            <a:pPr marL="514350" indent="-285750">
              <a:lnSpc>
                <a:spcPct val="100000"/>
              </a:lnSpc>
              <a:spcBef>
                <a:spcPts val="600"/>
              </a:spcBef>
            </a:pPr>
            <a:r>
              <a:rPr lang="en-US" sz="1800" dirty="0">
                <a:effectLst/>
              </a:rPr>
              <a:t>Carol </a:t>
            </a:r>
            <a:r>
              <a:rPr lang="en-US" sz="1800" dirty="0" err="1">
                <a:effectLst/>
              </a:rPr>
              <a:t>Flaa</a:t>
            </a:r>
            <a:r>
              <a:rPr lang="en-US" sz="1800" dirty="0">
                <a:effectLst/>
              </a:rPr>
              <a:t>, BSC</a:t>
            </a:r>
          </a:p>
          <a:p>
            <a:pPr marL="514350" indent="-285750">
              <a:lnSpc>
                <a:spcPct val="100000"/>
              </a:lnSpc>
              <a:spcBef>
                <a:spcPts val="600"/>
              </a:spcBef>
            </a:pPr>
            <a:r>
              <a:rPr lang="en-US" sz="1800" dirty="0">
                <a:effectLst/>
              </a:rPr>
              <a:t>Mile Ellingson, Director of Facilities, NDSU</a:t>
            </a:r>
          </a:p>
          <a:p>
            <a:pPr marL="514350" indent="-285750">
              <a:lnSpc>
                <a:spcPct val="100000"/>
              </a:lnSpc>
              <a:spcBef>
                <a:spcPts val="600"/>
              </a:spcBef>
            </a:pPr>
            <a:r>
              <a:rPr lang="en-US" sz="1800" dirty="0">
                <a:effectLst/>
              </a:rPr>
              <a:t>Mike Pieper, AVP for facilities, UND</a:t>
            </a:r>
          </a:p>
          <a:p>
            <a:pPr marL="514350" indent="-285750">
              <a:lnSpc>
                <a:spcPct val="100000"/>
              </a:lnSpc>
              <a:spcBef>
                <a:spcPts val="600"/>
              </a:spcBef>
            </a:pPr>
            <a:r>
              <a:rPr lang="en-US" sz="1800" dirty="0">
                <a:effectLst/>
              </a:rPr>
              <a:t>Joe </a:t>
            </a:r>
            <a:r>
              <a:rPr lang="en-US" sz="1800" dirty="0" err="1">
                <a:effectLst/>
              </a:rPr>
              <a:t>Tykwinski</a:t>
            </a:r>
            <a:r>
              <a:rPr lang="en-US" sz="1800" dirty="0">
                <a:effectLst/>
              </a:rPr>
              <a:t>, CIO, VCSU</a:t>
            </a:r>
          </a:p>
          <a:p>
            <a:pPr marL="514350" indent="-285750">
              <a:lnSpc>
                <a:spcPct val="100000"/>
              </a:lnSpc>
              <a:spcBef>
                <a:spcPts val="600"/>
              </a:spcBef>
            </a:pPr>
            <a:r>
              <a:rPr lang="en-US" sz="1800" dirty="0">
                <a:effectLst/>
              </a:rPr>
              <a:t>Jessica </a:t>
            </a:r>
            <a:r>
              <a:rPr lang="en-US" sz="1800" dirty="0" err="1">
                <a:effectLst/>
              </a:rPr>
              <a:t>Gortmaker</a:t>
            </a:r>
            <a:r>
              <a:rPr lang="en-US" sz="1800" dirty="0">
                <a:effectLst/>
              </a:rPr>
              <a:t>, Director of Facilities, VCSU</a:t>
            </a:r>
          </a:p>
          <a:p>
            <a:pPr marL="514350" indent="-285750">
              <a:lnSpc>
                <a:spcPct val="100000"/>
              </a:lnSpc>
              <a:spcBef>
                <a:spcPts val="600"/>
              </a:spcBef>
            </a:pPr>
            <a:r>
              <a:rPr lang="en-US" sz="1800" dirty="0">
                <a:effectLst/>
              </a:rPr>
              <a:t>Darin King, Vice Chancellor, NDUS</a:t>
            </a:r>
          </a:p>
          <a:p>
            <a:pPr marL="514350" indent="-285750">
              <a:lnSpc>
                <a:spcPct val="100000"/>
              </a:lnSpc>
              <a:spcBef>
                <a:spcPts val="600"/>
              </a:spcBef>
            </a:pPr>
            <a:r>
              <a:rPr lang="en-US" sz="1800" dirty="0">
                <a:effectLst/>
              </a:rPr>
              <a:t>Rick </a:t>
            </a:r>
            <a:r>
              <a:rPr lang="en-US" sz="1800" dirty="0" err="1">
                <a:effectLst/>
              </a:rPr>
              <a:t>Tonder</a:t>
            </a:r>
            <a:r>
              <a:rPr lang="en-US" sz="1800" dirty="0">
                <a:effectLst/>
              </a:rPr>
              <a:t>, Director of Facilities Planning, NDUS</a:t>
            </a:r>
          </a:p>
          <a:p>
            <a:pPr marL="514350" indent="-285750">
              <a:lnSpc>
                <a:spcPct val="100000"/>
              </a:lnSpc>
              <a:spcBef>
                <a:spcPts val="600"/>
              </a:spcBef>
            </a:pPr>
            <a:r>
              <a:rPr lang="en-US" sz="1800" kern="100" dirty="0">
                <a:effectLst/>
              </a:rPr>
              <a:t>Dr. Mark </a:t>
            </a:r>
            <a:r>
              <a:rPr lang="en-US" sz="1800" kern="100" dirty="0" err="1">
                <a:effectLst/>
              </a:rPr>
              <a:t>Hagerott</a:t>
            </a:r>
            <a:r>
              <a:rPr lang="en-US" sz="1800" kern="100" dirty="0">
                <a:effectLst/>
              </a:rPr>
              <a:t>, NDUS Chancellor, ex-officio</a:t>
            </a:r>
          </a:p>
          <a:p>
            <a:pPr marL="514350" indent="-285750">
              <a:lnSpc>
                <a:spcPct val="100000"/>
              </a:lnSpc>
              <a:spcBef>
                <a:spcPts val="600"/>
              </a:spcBef>
            </a:pPr>
            <a:r>
              <a:rPr lang="en-US" sz="1800" kern="100" dirty="0">
                <a:effectLst/>
              </a:rPr>
              <a:t>Jerry </a:t>
            </a:r>
            <a:r>
              <a:rPr lang="en-US" sz="1800" kern="100" dirty="0" err="1">
                <a:effectLst/>
              </a:rPr>
              <a:t>Rostad</a:t>
            </a:r>
            <a:r>
              <a:rPr lang="en-US" sz="1800" kern="100" dirty="0">
                <a:effectLst/>
              </a:rPr>
              <a:t>, NDUS Vice Chancellor, ex-officio</a:t>
            </a:r>
          </a:p>
        </p:txBody>
      </p:sp>
      <p:sp>
        <p:nvSpPr>
          <p:cNvPr id="3" name="Content Placeholder 2">
            <a:extLst>
              <a:ext uri="{FF2B5EF4-FFF2-40B4-BE49-F238E27FC236}">
                <a16:creationId xmlns:a16="http://schemas.microsoft.com/office/drawing/2014/main" id="{5724FF41-9BBA-1CA1-3509-DA79585E8024}"/>
              </a:ext>
            </a:extLst>
          </p:cNvPr>
          <p:cNvSpPr txBox="1">
            <a:spLocks/>
          </p:cNvSpPr>
          <p:nvPr/>
        </p:nvSpPr>
        <p:spPr>
          <a:xfrm>
            <a:off x="6236532" y="1670755"/>
            <a:ext cx="4775684" cy="4763911"/>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228600" marR="0">
              <a:lnSpc>
                <a:spcPct val="115000"/>
              </a:lnSpc>
              <a:spcBef>
                <a:spcPts val="0"/>
              </a:spcBef>
              <a:spcAft>
                <a:spcPts val="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F4C935C3-07F9-B16E-3CE1-C9574137F94E}"/>
              </a:ext>
            </a:extLst>
          </p:cNvPr>
          <p:cNvSpPr txBox="1">
            <a:spLocks/>
          </p:cNvSpPr>
          <p:nvPr/>
        </p:nvSpPr>
        <p:spPr>
          <a:xfrm>
            <a:off x="6786966" y="1702284"/>
            <a:ext cx="3817972" cy="4763911"/>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342900" indent="-342900">
              <a:lnSpc>
                <a:spcPct val="100000"/>
              </a:lnSpc>
              <a:spcBef>
                <a:spcPts val="600"/>
              </a:spcBef>
            </a:pPr>
            <a:r>
              <a:rPr lang="en-US" sz="1800" dirty="0"/>
              <a:t>John </a:t>
            </a:r>
            <a:r>
              <a:rPr lang="en-US" sz="1800" dirty="0" err="1"/>
              <a:t>Warford</a:t>
            </a:r>
            <a:r>
              <a:rPr lang="en-US" sz="1800" dirty="0"/>
              <a:t>, co-chair</a:t>
            </a:r>
          </a:p>
          <a:p>
            <a:pPr marL="342900" indent="-342900">
              <a:lnSpc>
                <a:spcPct val="100000"/>
              </a:lnSpc>
              <a:spcBef>
                <a:spcPts val="600"/>
              </a:spcBef>
            </a:pPr>
            <a:r>
              <a:rPr lang="en-US" sz="1800" dirty="0"/>
              <a:t>DeAnna Zink, Foundation CEO, UND</a:t>
            </a:r>
          </a:p>
          <a:p>
            <a:pPr marL="342900" indent="-342900">
              <a:lnSpc>
                <a:spcPct val="100000"/>
              </a:lnSpc>
              <a:spcBef>
                <a:spcPts val="600"/>
              </a:spcBef>
            </a:pPr>
            <a:r>
              <a:rPr lang="en-US" sz="1800" dirty="0"/>
              <a:t>Jason </a:t>
            </a:r>
            <a:r>
              <a:rPr lang="en-US" sz="1800" dirty="0" err="1"/>
              <a:t>Fincel</a:t>
            </a:r>
            <a:r>
              <a:rPr lang="en-US" sz="1800" dirty="0"/>
              <a:t>, NDSA president (NDSU)</a:t>
            </a:r>
          </a:p>
          <a:p>
            <a:pPr marL="342900" indent="-342900">
              <a:lnSpc>
                <a:spcPct val="100000"/>
              </a:lnSpc>
              <a:spcBef>
                <a:spcPts val="600"/>
              </a:spcBef>
            </a:pPr>
            <a:r>
              <a:rPr lang="en-US" sz="1800" dirty="0"/>
              <a:t>Jace </a:t>
            </a:r>
            <a:r>
              <a:rPr lang="en-US" sz="1800" dirty="0" err="1"/>
              <a:t>Beehler</a:t>
            </a:r>
            <a:r>
              <a:rPr lang="en-US" sz="1800" dirty="0"/>
              <a:t>, Chief of Staff, Governor’s office</a:t>
            </a:r>
          </a:p>
          <a:p>
            <a:pPr marL="342900" indent="-342900">
              <a:lnSpc>
                <a:spcPct val="100000"/>
              </a:lnSpc>
              <a:spcBef>
                <a:spcPts val="600"/>
              </a:spcBef>
            </a:pPr>
            <a:r>
              <a:rPr lang="en-US" sz="1800" dirty="0"/>
              <a:t>Rep. Steve </a:t>
            </a:r>
            <a:r>
              <a:rPr lang="en-US" sz="1800" dirty="0" err="1"/>
              <a:t>Swiontek</a:t>
            </a:r>
            <a:r>
              <a:rPr lang="en-US" sz="1800" dirty="0"/>
              <a:t>, ND State Representative</a:t>
            </a:r>
          </a:p>
          <a:p>
            <a:pPr marL="342900" indent="-342900">
              <a:lnSpc>
                <a:spcPct val="100000"/>
              </a:lnSpc>
              <a:spcBef>
                <a:spcPts val="600"/>
              </a:spcBef>
            </a:pPr>
            <a:r>
              <a:rPr lang="en-US" sz="1800" dirty="0"/>
              <a:t>Kuldip Mohanty, CIO, NDIT (his EA </a:t>
            </a:r>
            <a:r>
              <a:rPr lang="en-US" sz="1800" dirty="0" err="1"/>
              <a:t>Raulie</a:t>
            </a:r>
            <a:r>
              <a:rPr lang="en-US" sz="1800" dirty="0"/>
              <a:t> Berthold) </a:t>
            </a:r>
          </a:p>
        </p:txBody>
      </p:sp>
    </p:spTree>
    <p:extLst>
      <p:ext uri="{BB962C8B-B14F-4D97-AF65-F5344CB8AC3E}">
        <p14:creationId xmlns:p14="http://schemas.microsoft.com/office/powerpoint/2010/main" val="4257713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638567" y="2450284"/>
            <a:ext cx="10892429" cy="1641694"/>
          </a:xfrm>
        </p:spPr>
        <p:txBody>
          <a:bodyPr>
            <a:noAutofit/>
          </a:bodyPr>
          <a:lstStyle/>
          <a:p>
            <a:pPr algn="ctr"/>
            <a:r>
              <a:rPr lang="en-US" sz="4800" dirty="0">
                <a:latin typeface="+mn-lt"/>
              </a:rPr>
              <a:t>Infrastructure of the Future</a:t>
            </a:r>
            <a:endParaRPr lang="en-US" sz="3500" b="0" i="1"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5" name="TextBox 4">
            <a:extLst>
              <a:ext uri="{FF2B5EF4-FFF2-40B4-BE49-F238E27FC236}">
                <a16:creationId xmlns:a16="http://schemas.microsoft.com/office/drawing/2014/main" id="{D7493E44-79EB-3DC1-8D32-45E52A96F035}"/>
              </a:ext>
            </a:extLst>
          </p:cNvPr>
          <p:cNvSpPr txBox="1"/>
          <p:nvPr/>
        </p:nvSpPr>
        <p:spPr>
          <a:xfrm>
            <a:off x="3140670" y="3700639"/>
            <a:ext cx="6547945" cy="477054"/>
          </a:xfrm>
          <a:prstGeom prst="rect">
            <a:avLst/>
          </a:prstGeom>
          <a:noFill/>
        </p:spPr>
        <p:txBody>
          <a:bodyPr wrap="square">
            <a:spAutoFit/>
          </a:bodyPr>
          <a:lstStyle/>
          <a:p>
            <a:r>
              <a:rPr lang="en-US" sz="2500" b="0" i="1" dirty="0">
                <a:solidFill>
                  <a:srgbClr val="00407A"/>
                </a:solidFill>
                <a:latin typeface="+mn-lt"/>
              </a:rPr>
              <a:t>IT Infrastructure	</a:t>
            </a:r>
            <a:r>
              <a:rPr lang="en-US" sz="2500" i="1" dirty="0">
                <a:solidFill>
                  <a:srgbClr val="00407A"/>
                </a:solidFill>
              </a:rPr>
              <a:t>		</a:t>
            </a:r>
            <a:r>
              <a:rPr lang="en-US" sz="2500" b="0" i="1" dirty="0">
                <a:solidFill>
                  <a:srgbClr val="00407A"/>
                </a:solidFill>
                <a:latin typeface="+mn-lt"/>
              </a:rPr>
              <a:t>Physical Infrastructure</a:t>
            </a:r>
            <a:endParaRPr lang="en-US" sz="2500" dirty="0">
              <a:solidFill>
                <a:srgbClr val="00407A"/>
              </a:solidFill>
            </a:endParaRPr>
          </a:p>
        </p:txBody>
      </p:sp>
    </p:spTree>
    <p:extLst>
      <p:ext uri="{BB962C8B-B14F-4D97-AF65-F5344CB8AC3E}">
        <p14:creationId xmlns:p14="http://schemas.microsoft.com/office/powerpoint/2010/main" val="2821830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6975201" cy="1356360"/>
          </a:xfrm>
        </p:spPr>
        <p:txBody>
          <a:bodyPr>
            <a:noAutofit/>
          </a:bodyPr>
          <a:lstStyle/>
          <a:p>
            <a:r>
              <a:rPr lang="en-US" sz="4400" b="0" dirty="0">
                <a:latin typeface="+mn-lt"/>
              </a:rPr>
              <a:t>IT Infrastructure</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4" y="1974809"/>
            <a:ext cx="10508435" cy="403860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a:lnSpc>
                <a:spcPct val="100000"/>
              </a:lnSpc>
              <a:spcBef>
                <a:spcPts val="600"/>
              </a:spcBef>
            </a:pPr>
            <a:r>
              <a:rPr lang="en-US" sz="2400" dirty="0">
                <a:latin typeface="+mn-lt"/>
              </a:rPr>
              <a:t>Ensuring information technology infrastructure is ready to meet the needs of students, teachers and the workforce</a:t>
            </a:r>
          </a:p>
          <a:p>
            <a:pPr>
              <a:lnSpc>
                <a:spcPct val="100000"/>
              </a:lnSpc>
              <a:spcBef>
                <a:spcPts val="600"/>
              </a:spcBef>
            </a:pPr>
            <a:r>
              <a:rPr lang="en-US" sz="2400" dirty="0">
                <a:latin typeface="+mn-lt"/>
              </a:rPr>
              <a:t>Determine kind of infrastructure necessary to support the delivery of education</a:t>
            </a:r>
          </a:p>
          <a:p>
            <a:pPr>
              <a:lnSpc>
                <a:spcPct val="100000"/>
              </a:lnSpc>
              <a:spcBef>
                <a:spcPts val="600"/>
              </a:spcBef>
            </a:pPr>
            <a:r>
              <a:rPr lang="en-US" sz="2400" dirty="0">
                <a:latin typeface="+mn-lt"/>
              </a:rPr>
              <a:t>Centralized or fragmented IT infrastructure decisions</a:t>
            </a:r>
          </a:p>
          <a:p>
            <a:pPr>
              <a:lnSpc>
                <a:spcPct val="100000"/>
              </a:lnSpc>
              <a:spcBef>
                <a:spcPts val="600"/>
              </a:spcBef>
            </a:pPr>
            <a:r>
              <a:rPr lang="en-US" sz="2400" dirty="0">
                <a:latin typeface="+mn-lt"/>
              </a:rPr>
              <a:t>IT flexibility to meet various learning modalities</a:t>
            </a:r>
          </a:p>
          <a:p>
            <a:pPr marL="45720" indent="0">
              <a:lnSpc>
                <a:spcPct val="100000"/>
              </a:lnSpc>
              <a:spcBef>
                <a:spcPts val="600"/>
              </a:spcBef>
              <a:buNone/>
            </a:pPr>
            <a:endParaRPr lang="en-US" dirty="0"/>
          </a:p>
        </p:txBody>
      </p:sp>
    </p:spTree>
    <p:extLst>
      <p:ext uri="{BB962C8B-B14F-4D97-AF65-F5344CB8AC3E}">
        <p14:creationId xmlns:p14="http://schemas.microsoft.com/office/powerpoint/2010/main" val="2153903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8116615" cy="1356360"/>
          </a:xfrm>
        </p:spPr>
        <p:txBody>
          <a:bodyPr>
            <a:noAutofit/>
          </a:bodyPr>
          <a:lstStyle/>
          <a:p>
            <a:r>
              <a:rPr lang="en-US" sz="4400" b="0" dirty="0">
                <a:latin typeface="+mn-lt"/>
              </a:rPr>
              <a:t>IT TOPIC: Working Together </a:t>
            </a:r>
            <a:br>
              <a:rPr lang="en-US" sz="4400" b="0" dirty="0">
                <a:latin typeface="+mn-lt"/>
              </a:rPr>
            </a:br>
            <a:r>
              <a:rPr lang="en-US" sz="2500" dirty="0">
                <a:latin typeface="+mn-lt"/>
              </a:rPr>
              <a:t>METHODOLOGY</a:t>
            </a:r>
            <a:endParaRPr lang="en-US" sz="2500" b="0"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1260087" y="1974809"/>
            <a:ext cx="10280271" cy="4142212"/>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342900" marR="0" lvl="0" indent="-342900">
              <a:spcBef>
                <a:spcPts val="0"/>
              </a:spcBef>
              <a:spcAft>
                <a:spcPts val="0"/>
              </a:spcAft>
              <a:buFont typeface="Symbol" pitchFamily="2" charset="2"/>
              <a:buChar char=""/>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Full committee discussion</a:t>
            </a:r>
          </a:p>
          <a:p>
            <a:pPr marL="342900" marR="0" lvl="0" indent="-342900">
              <a:spcBef>
                <a:spcPts val="0"/>
              </a:spcBef>
              <a:spcAft>
                <a:spcPts val="0"/>
              </a:spcAft>
              <a:buFont typeface="Symbol" pitchFamily="2" charset="2"/>
              <a:buChar char=""/>
            </a:pPr>
            <a:r>
              <a:rPr lang="en-US" sz="2500" kern="100" dirty="0">
                <a:latin typeface="Calibri" panose="020F0502020204030204" pitchFamily="34" charset="0"/>
                <a:ea typeface="Calibri" panose="020F0502020204030204" pitchFamily="34" charset="0"/>
                <a:cs typeface="Times New Roman" panose="02020603050405020304" pitchFamily="18" charset="0"/>
              </a:rPr>
              <a:t>Sub-committee discussion</a:t>
            </a:r>
          </a:p>
          <a:p>
            <a:pPr marL="342900" marR="0" lvl="0" indent="-342900">
              <a:spcBef>
                <a:spcPts val="0"/>
              </a:spcBef>
              <a:spcAft>
                <a:spcPts val="0"/>
              </a:spcAft>
              <a:buFont typeface="Symbol" pitchFamily="2" charset="2"/>
              <a:buChar char=""/>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Sub-committee report/recommendation</a:t>
            </a:r>
          </a:p>
          <a:p>
            <a:pPr>
              <a:lnSpc>
                <a:spcPct val="100000"/>
              </a:lnSpc>
              <a:spcAft>
                <a:spcPts val="1400"/>
              </a:spcAft>
            </a:pPr>
            <a:endParaRPr lang="en-US" sz="2500" dirty="0"/>
          </a:p>
        </p:txBody>
      </p:sp>
    </p:spTree>
    <p:extLst>
      <p:ext uri="{BB962C8B-B14F-4D97-AF65-F5344CB8AC3E}">
        <p14:creationId xmlns:p14="http://schemas.microsoft.com/office/powerpoint/2010/main" val="3252496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8116615" cy="1356360"/>
          </a:xfrm>
        </p:spPr>
        <p:txBody>
          <a:bodyPr>
            <a:noAutofit/>
          </a:bodyPr>
          <a:lstStyle/>
          <a:p>
            <a:r>
              <a:rPr lang="en-US" sz="4400" b="0" dirty="0">
                <a:latin typeface="+mn-lt"/>
              </a:rPr>
              <a:t>IT TOPIC: Working Together </a:t>
            </a:r>
            <a:br>
              <a:rPr lang="en-US" sz="4400" b="0" dirty="0">
                <a:latin typeface="+mn-lt"/>
              </a:rPr>
            </a:br>
            <a:r>
              <a:rPr lang="en-US" sz="2500" dirty="0">
                <a:latin typeface="+mn-lt"/>
              </a:rPr>
              <a:t>RECOMENDATION: CONTINUE TO DEVELOP</a:t>
            </a:r>
            <a:endParaRPr lang="en-US" sz="2500" b="0"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629946" cy="4142212"/>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342900" marR="0" lvl="0" indent="-342900">
              <a:spcBef>
                <a:spcPts val="0"/>
              </a:spcBef>
              <a:spcAft>
                <a:spcPts val="0"/>
              </a:spcAft>
              <a:buFont typeface="Symbol" pitchFamily="2" charset="2"/>
              <a:buChar char=""/>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Continue to refine and develop the capacity and capabilities of the NDUS systemwide Security Operations Center.</a:t>
            </a:r>
          </a:p>
          <a:p>
            <a:pPr marL="342900" marR="0" lvl="0" indent="-342900">
              <a:spcBef>
                <a:spcPts val="0"/>
              </a:spcBef>
              <a:spcAft>
                <a:spcPts val="0"/>
              </a:spcAft>
              <a:buFont typeface="Symbol" pitchFamily="2" charset="2"/>
              <a:buChar char=""/>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Continue to collaborate with the North Dakota Information Technology Department to:</a:t>
            </a:r>
          </a:p>
          <a:p>
            <a:pPr marL="742950" marR="0" lvl="1" indent="-285750">
              <a:spcBef>
                <a:spcPts val="0"/>
              </a:spcBef>
              <a:spcAft>
                <a:spcPts val="0"/>
              </a:spcAft>
              <a:buFont typeface="Courier New" panose="02070309020205020404" pitchFamily="49" charset="0"/>
              <a:buChar char="o"/>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continually improve the capabilities and resilience of the state network.</a:t>
            </a:r>
          </a:p>
          <a:p>
            <a:pPr marL="742950" marR="0" lvl="1" indent="-285750">
              <a:spcBef>
                <a:spcPts val="0"/>
              </a:spcBef>
              <a:spcAft>
                <a:spcPts val="0"/>
              </a:spcAft>
              <a:buFont typeface="Courier New" panose="02070309020205020404" pitchFamily="49" charset="0"/>
              <a:buChar char="o"/>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continually improve the security posture of the state.</a:t>
            </a:r>
          </a:p>
          <a:p>
            <a:pPr marL="342900" marR="0" lvl="0" indent="-342900">
              <a:spcBef>
                <a:spcPts val="0"/>
              </a:spcBef>
              <a:spcAft>
                <a:spcPts val="0"/>
              </a:spcAft>
              <a:buFont typeface="Symbol" pitchFamily="2" charset="2"/>
              <a:buChar char=""/>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Increase the pace of the migration to cloud services with the intent of reducing the size/scope/need/expense of local data centers.</a:t>
            </a:r>
          </a:p>
          <a:p>
            <a:pPr>
              <a:lnSpc>
                <a:spcPct val="100000"/>
              </a:lnSpc>
              <a:spcAft>
                <a:spcPts val="1400"/>
              </a:spcAft>
            </a:pPr>
            <a:endParaRPr lang="en-US" sz="2500" dirty="0"/>
          </a:p>
        </p:txBody>
      </p:sp>
    </p:spTree>
    <p:extLst>
      <p:ext uri="{BB962C8B-B14F-4D97-AF65-F5344CB8AC3E}">
        <p14:creationId xmlns:p14="http://schemas.microsoft.com/office/powerpoint/2010/main" val="4206999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8169167" cy="1356360"/>
          </a:xfrm>
        </p:spPr>
        <p:txBody>
          <a:bodyPr>
            <a:noAutofit/>
          </a:bodyPr>
          <a:lstStyle/>
          <a:p>
            <a:r>
              <a:rPr lang="en-US" sz="4400" b="0" dirty="0">
                <a:latin typeface="+mn-lt"/>
              </a:rPr>
              <a:t>IT TOPIC: Effective Planning</a:t>
            </a:r>
            <a:br>
              <a:rPr lang="en-US" sz="4400" b="0" dirty="0">
                <a:latin typeface="+mn-lt"/>
              </a:rPr>
            </a:br>
            <a:r>
              <a:rPr lang="en-US" sz="2500" dirty="0">
                <a:latin typeface="+mn-lt"/>
              </a:rPr>
              <a:t>CALL TO ACTION</a:t>
            </a:r>
            <a:endParaRPr lang="en-US" sz="2500" b="0" dirty="0">
              <a:latin typeface="+mn-lt"/>
            </a:endParaRP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10497285" cy="2346543"/>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342900" marR="0" lvl="0" indent="-342900">
              <a:spcBef>
                <a:spcPts val="600"/>
              </a:spcBef>
              <a:spcAft>
                <a:spcPts val="0"/>
              </a:spcAft>
              <a:buFont typeface="Symbol" pitchFamily="2" charset="2"/>
              <a:buChar char=""/>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Ensure IT infrastructure is part of the institutional 10-year facilities master plan.</a:t>
            </a:r>
          </a:p>
          <a:p>
            <a:pPr marL="342900" marR="0" lvl="0" indent="-342900">
              <a:spcBef>
                <a:spcPts val="600"/>
              </a:spcBef>
              <a:spcAft>
                <a:spcPts val="0"/>
              </a:spcAft>
              <a:buFont typeface="Symbol" pitchFamily="2" charset="2"/>
              <a:buChar char=""/>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As federal broadband funding expands fiber optics statewide, ensure all campuses have multiple, path diverse fiber connections to the state network.</a:t>
            </a:r>
          </a:p>
          <a:p>
            <a:pPr marL="342900" marR="0" lvl="0" indent="-342900">
              <a:spcBef>
                <a:spcPts val="600"/>
              </a:spcBef>
              <a:spcAft>
                <a:spcPts val="0"/>
              </a:spcAft>
              <a:buFont typeface="Symbol" pitchFamily="2" charset="2"/>
              <a:buChar char=""/>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Align with the changing higher educational landscape to support online, on campus, and blended courses using advanced technologies.</a:t>
            </a:r>
          </a:p>
          <a:p>
            <a:pPr marL="342900" marR="0" lvl="0" indent="-342900">
              <a:spcBef>
                <a:spcPts val="600"/>
              </a:spcBef>
              <a:spcAft>
                <a:spcPts val="0"/>
              </a:spcAft>
              <a:buFont typeface="Symbol" pitchFamily="2" charset="2"/>
              <a:buChar char=""/>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Develop a plan to leverage technology to improve the physical security of campuses.</a:t>
            </a:r>
          </a:p>
          <a:p>
            <a:pPr marL="342900" marR="0" lvl="0" indent="-342900">
              <a:spcBef>
                <a:spcPts val="600"/>
              </a:spcBef>
              <a:spcAft>
                <a:spcPts val="0"/>
              </a:spcAft>
              <a:buFont typeface="Symbol" pitchFamily="2" charset="2"/>
              <a:buChar char=""/>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Support for a new Enterprise Resource Planning system (Finance, Human Resources, Student Information) that will support improved capabilities and options for individual institution specific configurations.</a:t>
            </a:r>
          </a:p>
        </p:txBody>
      </p:sp>
    </p:spTree>
    <p:extLst>
      <p:ext uri="{BB962C8B-B14F-4D97-AF65-F5344CB8AC3E}">
        <p14:creationId xmlns:p14="http://schemas.microsoft.com/office/powerpoint/2010/main" val="321940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798786"/>
            <a:ext cx="6975201" cy="1356360"/>
          </a:xfrm>
        </p:spPr>
        <p:txBody>
          <a:bodyPr>
            <a:noAutofit/>
          </a:bodyPr>
          <a:lstStyle/>
          <a:p>
            <a:r>
              <a:rPr lang="en-US" sz="4400" b="0" dirty="0">
                <a:latin typeface="+mn-lt"/>
              </a:rPr>
              <a:t>IT TOPIC: Data and Information Intelligence</a:t>
            </a:r>
            <a:br>
              <a:rPr lang="en-US" sz="4400" b="0" dirty="0">
                <a:latin typeface="+mn-lt"/>
              </a:rPr>
            </a:br>
            <a:r>
              <a:rPr lang="en-US" sz="2500" dirty="0">
                <a:latin typeface="+mn-lt"/>
              </a:rPr>
              <a:t>CALL TO ACTION</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899903" y="2332161"/>
            <a:ext cx="10530097" cy="2346543"/>
          </a:xfrm>
          <a:prstGeom prst="rect">
            <a:avLst/>
          </a:prstGeom>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342900" marR="0" lvl="0" indent="-342900">
              <a:lnSpc>
                <a:spcPct val="100000"/>
              </a:lnSpc>
              <a:spcBef>
                <a:spcPts val="600"/>
              </a:spcBef>
              <a:spcAft>
                <a:spcPts val="0"/>
              </a:spcAft>
              <a:buSzPts val="1000"/>
              <a:buFont typeface="Symbol" pitchFamily="2" charset="2"/>
              <a:buChar char=""/>
              <a:tabLst>
                <a:tab pos="457200" algn="l"/>
              </a:tabLst>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Support to leverage Artificial Intelligence and Machine Learning to support students and develop more efficient services.  </a:t>
            </a:r>
          </a:p>
          <a:p>
            <a:pPr marL="342900" marR="0" lvl="0" indent="-342900">
              <a:lnSpc>
                <a:spcPct val="100000"/>
              </a:lnSpc>
              <a:spcBef>
                <a:spcPts val="600"/>
              </a:spcBef>
              <a:spcAft>
                <a:spcPts val="0"/>
              </a:spcAft>
              <a:buSzPts val="1000"/>
              <a:buFont typeface="Symbol" pitchFamily="2" charset="2"/>
              <a:buChar char=""/>
              <a:tabLst>
                <a:tab pos="457200" algn="l"/>
              </a:tabLst>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Support to improve data governance, data mart development, and overall data intelligence capabilities significantly and rapidly for all NDUS institutions.</a:t>
            </a:r>
          </a:p>
          <a:p>
            <a:pPr marL="342900" marR="0" lvl="0" indent="-342900">
              <a:lnSpc>
                <a:spcPct val="100000"/>
              </a:lnSpc>
              <a:spcBef>
                <a:spcPts val="600"/>
              </a:spcBef>
              <a:spcAft>
                <a:spcPts val="0"/>
              </a:spcAft>
              <a:buSzPts val="1000"/>
              <a:buFont typeface="Symbol" pitchFamily="2" charset="2"/>
              <a:buChar char=""/>
              <a:tabLst>
                <a:tab pos="457200" algn="l"/>
              </a:tabLst>
            </a:pPr>
            <a:r>
              <a:rPr lang="en-US" sz="2500" kern="100" dirty="0">
                <a:effectLst/>
                <a:latin typeface="Calibri" panose="020F0502020204030204" pitchFamily="34" charset="0"/>
                <a:ea typeface="Calibri" panose="020F0502020204030204" pitchFamily="34" charset="0"/>
                <a:cs typeface="Times New Roman" panose="02020603050405020304" pitchFamily="18" charset="0"/>
              </a:rPr>
              <a:t>Support for replacements and upgrades to systems that are conducive to data sharing and AI capabilities.</a:t>
            </a:r>
          </a:p>
        </p:txBody>
      </p:sp>
    </p:spTree>
    <p:extLst>
      <p:ext uri="{BB962C8B-B14F-4D97-AF65-F5344CB8AC3E}">
        <p14:creationId xmlns:p14="http://schemas.microsoft.com/office/powerpoint/2010/main" val="3734927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5BC9-4720-4985-BAF4-897B841FA8CA}"/>
              </a:ext>
            </a:extLst>
          </p:cNvPr>
          <p:cNvSpPr>
            <a:spLocks noGrp="1"/>
          </p:cNvSpPr>
          <p:nvPr>
            <p:ph type="title"/>
          </p:nvPr>
        </p:nvSpPr>
        <p:spPr>
          <a:xfrm>
            <a:off x="1142999" y="609600"/>
            <a:ext cx="8001001" cy="1356360"/>
          </a:xfrm>
        </p:spPr>
        <p:txBody>
          <a:bodyPr>
            <a:noAutofit/>
          </a:bodyPr>
          <a:lstStyle/>
          <a:p>
            <a:r>
              <a:rPr lang="en-US" sz="4400" b="0" dirty="0">
                <a:latin typeface="+mn-lt"/>
              </a:rPr>
              <a:t>Overlapping IT and Physical Infrastructure Topics</a:t>
            </a:r>
          </a:p>
        </p:txBody>
      </p:sp>
      <p:pic>
        <p:nvPicPr>
          <p:cNvPr id="6" name="Picture 5" descr="A blue text on a white background&#10;&#10;Description automatically generated">
            <a:extLst>
              <a:ext uri="{FF2B5EF4-FFF2-40B4-BE49-F238E27FC236}">
                <a16:creationId xmlns:a16="http://schemas.microsoft.com/office/drawing/2014/main" id="{98BAE73E-A5F2-B869-0002-736AEFB94C32}"/>
              </a:ext>
            </a:extLst>
          </p:cNvPr>
          <p:cNvPicPr>
            <a:picLocks noChangeAspect="1"/>
          </p:cNvPicPr>
          <p:nvPr/>
        </p:nvPicPr>
        <p:blipFill>
          <a:blip r:embed="rId2"/>
          <a:stretch>
            <a:fillRect/>
          </a:stretch>
        </p:blipFill>
        <p:spPr>
          <a:xfrm>
            <a:off x="8879428" y="609600"/>
            <a:ext cx="2843319" cy="653711"/>
          </a:xfrm>
          <a:prstGeom prst="rect">
            <a:avLst/>
          </a:prstGeom>
        </p:spPr>
      </p:pic>
      <p:sp>
        <p:nvSpPr>
          <p:cNvPr id="11" name="Content Placeholder 2">
            <a:extLst>
              <a:ext uri="{FF2B5EF4-FFF2-40B4-BE49-F238E27FC236}">
                <a16:creationId xmlns:a16="http://schemas.microsoft.com/office/drawing/2014/main" id="{C7744D66-95B6-3403-422C-0B8F74A91408}"/>
              </a:ext>
            </a:extLst>
          </p:cNvPr>
          <p:cNvSpPr txBox="1">
            <a:spLocks/>
          </p:cNvSpPr>
          <p:nvPr/>
        </p:nvSpPr>
        <p:spPr>
          <a:xfrm>
            <a:off x="910413" y="1974809"/>
            <a:ext cx="9106211" cy="2346543"/>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lvl="1">
              <a:lnSpc>
                <a:spcPct val="100000"/>
              </a:lnSpc>
              <a:spcBef>
                <a:spcPts val="600"/>
              </a:spcBef>
              <a:spcAft>
                <a:spcPts val="0"/>
              </a:spcAft>
            </a:pPr>
            <a:r>
              <a:rPr lang="en-US" sz="2200" dirty="0">
                <a:latin typeface="+mn-lt"/>
              </a:rPr>
              <a:t>Information Technology Infrastructure and Physical Infrastructure overlap in multiple areas.</a:t>
            </a:r>
          </a:p>
          <a:p>
            <a:pPr lvl="2">
              <a:lnSpc>
                <a:spcPct val="100000"/>
              </a:lnSpc>
              <a:spcBef>
                <a:spcPts val="600"/>
              </a:spcBef>
              <a:spcAft>
                <a:spcPts val="0"/>
              </a:spcAft>
            </a:pPr>
            <a:r>
              <a:rPr lang="en-US" sz="2000" dirty="0">
                <a:latin typeface="+mn-lt"/>
              </a:rPr>
              <a:t>Ten-year plan includes various overlapping parts</a:t>
            </a:r>
          </a:p>
          <a:p>
            <a:pPr lvl="2">
              <a:lnSpc>
                <a:spcPct val="100000"/>
              </a:lnSpc>
              <a:spcBef>
                <a:spcPts val="600"/>
              </a:spcBef>
              <a:spcAft>
                <a:spcPts val="0"/>
              </a:spcAft>
            </a:pPr>
            <a:r>
              <a:rPr lang="en-US" sz="2000" dirty="0">
                <a:latin typeface="+mn-lt"/>
              </a:rPr>
              <a:t>Deferred maintenance </a:t>
            </a:r>
          </a:p>
          <a:p>
            <a:pPr lvl="2">
              <a:lnSpc>
                <a:spcPct val="100000"/>
              </a:lnSpc>
              <a:spcBef>
                <a:spcPts val="600"/>
              </a:spcBef>
              <a:spcAft>
                <a:spcPts val="0"/>
              </a:spcAft>
            </a:pPr>
            <a:r>
              <a:rPr lang="en-US" sz="2000" dirty="0">
                <a:latin typeface="+mn-lt"/>
              </a:rPr>
              <a:t>Consolidation of services</a:t>
            </a:r>
          </a:p>
          <a:p>
            <a:pPr lvl="2">
              <a:lnSpc>
                <a:spcPct val="100000"/>
              </a:lnSpc>
              <a:spcBef>
                <a:spcPts val="600"/>
              </a:spcBef>
              <a:spcAft>
                <a:spcPts val="0"/>
              </a:spcAft>
            </a:pPr>
            <a:r>
              <a:rPr lang="en-US" sz="2000" dirty="0">
                <a:latin typeface="+mn-lt"/>
              </a:rPr>
              <a:t>Technology incorporation into physical spaces</a:t>
            </a:r>
          </a:p>
        </p:txBody>
      </p:sp>
    </p:spTree>
    <p:extLst>
      <p:ext uri="{BB962C8B-B14F-4D97-AF65-F5344CB8AC3E}">
        <p14:creationId xmlns:p14="http://schemas.microsoft.com/office/powerpoint/2010/main" val="1519261156"/>
      </p:ext>
    </p:extLst>
  </p:cSld>
  <p:clrMapOvr>
    <a:masterClrMapping/>
  </p:clrMapOvr>
</p:sld>
</file>

<file path=ppt/theme/theme1.xml><?xml version="1.0" encoding="utf-8"?>
<a:theme xmlns:a="http://schemas.openxmlformats.org/drawingml/2006/main" name="Basis">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NDUS PPT template 2022.potx" id="{DF535290-B0B1-4A51-B265-35C445AB3207}" vid="{3AE6B686-C2AD-46B2-A248-0CF51D5484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93322E2859EA04480C0C6770A34B461" ma:contentTypeVersion="13" ma:contentTypeDescription="Create a new document." ma:contentTypeScope="" ma:versionID="e7ea2cf009fe337070c28344bdea1d32">
  <xsd:schema xmlns:xsd="http://www.w3.org/2001/XMLSchema" xmlns:xs="http://www.w3.org/2001/XMLSchema" xmlns:p="http://schemas.microsoft.com/office/2006/metadata/properties" xmlns:ns2="a22fb1fb-4506-419e-9ae5-caa48fd26b25" xmlns:ns3="6409aea7-142b-4a17-91e3-ac20f39121ad" targetNamespace="http://schemas.microsoft.com/office/2006/metadata/properties" ma:root="true" ma:fieldsID="4d79c71df06e012a9628ba5fca4bda1b" ns2:_="" ns3:_="">
    <xsd:import namespace="a22fb1fb-4506-419e-9ae5-caa48fd26b25"/>
    <xsd:import namespace="6409aea7-142b-4a17-91e3-ac20f39121a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2fb1fb-4506-419e-9ae5-caa48fd26b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286ec34-a2ae-4ac6-b6b4-0b3167cce8d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09aea7-142b-4a17-91e3-ac20f39121a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ce97245-1d1c-4fc8-bc04-753aa03d46c3}" ma:internalName="TaxCatchAll" ma:showField="CatchAllData" ma:web="6409aea7-142b-4a17-91e3-ac20f39121a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22fb1fb-4506-419e-9ae5-caa48fd26b25">
      <Terms xmlns="http://schemas.microsoft.com/office/infopath/2007/PartnerControls"/>
    </lcf76f155ced4ddcb4097134ff3c332f>
    <TaxCatchAll xmlns="6409aea7-142b-4a17-91e3-ac20f39121ad" xsi:nil="true"/>
  </documentManagement>
</p:properties>
</file>

<file path=customXml/itemProps1.xml><?xml version="1.0" encoding="utf-8"?>
<ds:datastoreItem xmlns:ds="http://schemas.openxmlformats.org/officeDocument/2006/customXml" ds:itemID="{0F5E870A-FA0A-455B-81C6-F1A5F764B68D}">
  <ds:schemaRefs>
    <ds:schemaRef ds:uri="http://schemas.microsoft.com/sharepoint/v3/contenttype/forms"/>
  </ds:schemaRefs>
</ds:datastoreItem>
</file>

<file path=customXml/itemProps2.xml><?xml version="1.0" encoding="utf-8"?>
<ds:datastoreItem xmlns:ds="http://schemas.openxmlformats.org/officeDocument/2006/customXml" ds:itemID="{AC2808CF-F172-4C67-A105-088716283F1F}"/>
</file>

<file path=customXml/itemProps3.xml><?xml version="1.0" encoding="utf-8"?>
<ds:datastoreItem xmlns:ds="http://schemas.openxmlformats.org/officeDocument/2006/customXml" ds:itemID="{B51976B3-2D17-4820-B61E-551F678C15CF}"/>
</file>

<file path=docProps/app.xml><?xml version="1.0" encoding="utf-8"?>
<Properties xmlns="http://schemas.openxmlformats.org/officeDocument/2006/extended-properties" xmlns:vt="http://schemas.openxmlformats.org/officeDocument/2006/docPropsVTypes">
  <Template>NDUS PPT template 2022 w green and blue border</Template>
  <TotalTime>1002</TotalTime>
  <Words>826</Words>
  <Application>Microsoft Macintosh PowerPoint</Application>
  <PresentationFormat>Widescreen</PresentationFormat>
  <Paragraphs>87</Paragraphs>
  <Slides>16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Corbel</vt:lpstr>
      <vt:lpstr>Courier New</vt:lpstr>
      <vt:lpstr>Helvetica</vt:lpstr>
      <vt:lpstr>Symbol</vt:lpstr>
      <vt:lpstr>Tahoma</vt:lpstr>
      <vt:lpstr>Basis</vt:lpstr>
      <vt:lpstr>PowerPoint Presentation</vt:lpstr>
      <vt:lpstr>Study Group Participants</vt:lpstr>
      <vt:lpstr>Infrastructure of the Future</vt:lpstr>
      <vt:lpstr>IT Infrastructure</vt:lpstr>
      <vt:lpstr>IT TOPIC: Working Together  METHODOLOGY</vt:lpstr>
      <vt:lpstr>IT TOPIC: Working Together  RECOMENDATION: CONTINUE TO DEVELOP</vt:lpstr>
      <vt:lpstr>IT TOPIC: Effective Planning CALL TO ACTION</vt:lpstr>
      <vt:lpstr>IT TOPIC: Data and Information Intelligence CALL TO ACTION</vt:lpstr>
      <vt:lpstr>Overlapping IT and Physical Infrastructure Topics</vt:lpstr>
      <vt:lpstr>Physical Infrastructure</vt:lpstr>
      <vt:lpstr>TOPIC: Physical Infrastructure METHODOLOGY</vt:lpstr>
      <vt:lpstr>TOPIC: Physical Infrastructure METHODOLOGY</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 Rostad</dc:creator>
  <cp:lastModifiedBy>Taft, Tamara Jo</cp:lastModifiedBy>
  <cp:revision>12</cp:revision>
  <cp:lastPrinted>2023-04-27T16:17:37Z</cp:lastPrinted>
  <dcterms:created xsi:type="dcterms:W3CDTF">2022-04-28T13:06:59Z</dcterms:created>
  <dcterms:modified xsi:type="dcterms:W3CDTF">2023-10-25T21:12:17Z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0x010100393322E2859EA04480C0C6770A34B461</vt:lpwstr>
  </property>
</Properties>
</file>