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entation.xml" ContentType="application/vnd.openxmlformats-officedocument.presentationml.presentation.main+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80" r:id="rId1"/>
  </p:sldMasterIdLst>
  <p:notesMasterIdLst>
    <p:notesMasterId r:id="rId44"/>
  </p:notesMasterIdLst>
  <p:handoutMasterIdLst>
    <p:handoutMasterId r:id="rId45"/>
  </p:handoutMasterIdLst>
  <p:sldIdLst>
    <p:sldId id="325" r:id="rId2"/>
    <p:sldId id="885" r:id="rId3"/>
    <p:sldId id="866" r:id="rId4"/>
    <p:sldId id="873" r:id="rId5"/>
    <p:sldId id="879" r:id="rId6"/>
    <p:sldId id="874" r:id="rId7"/>
    <p:sldId id="875" r:id="rId8"/>
    <p:sldId id="883" r:id="rId9"/>
    <p:sldId id="877" r:id="rId10"/>
    <p:sldId id="886" r:id="rId11"/>
    <p:sldId id="888" r:id="rId12"/>
    <p:sldId id="916" r:id="rId13"/>
    <p:sldId id="917" r:id="rId14"/>
    <p:sldId id="941" r:id="rId15"/>
    <p:sldId id="942" r:id="rId16"/>
    <p:sldId id="892" r:id="rId17"/>
    <p:sldId id="918" r:id="rId18"/>
    <p:sldId id="919" r:id="rId19"/>
    <p:sldId id="920" r:id="rId20"/>
    <p:sldId id="921" r:id="rId21"/>
    <p:sldId id="922" r:id="rId22"/>
    <p:sldId id="898" r:id="rId23"/>
    <p:sldId id="923" r:id="rId24"/>
    <p:sldId id="924" r:id="rId25"/>
    <p:sldId id="925" r:id="rId26"/>
    <p:sldId id="926" r:id="rId27"/>
    <p:sldId id="927" r:id="rId28"/>
    <p:sldId id="904" r:id="rId29"/>
    <p:sldId id="928" r:id="rId30"/>
    <p:sldId id="929" r:id="rId31"/>
    <p:sldId id="930" r:id="rId32"/>
    <p:sldId id="931" r:id="rId33"/>
    <p:sldId id="932" r:id="rId34"/>
    <p:sldId id="933" r:id="rId35"/>
    <p:sldId id="910" r:id="rId36"/>
    <p:sldId id="939" r:id="rId37"/>
    <p:sldId id="934" r:id="rId38"/>
    <p:sldId id="935" r:id="rId39"/>
    <p:sldId id="936" r:id="rId40"/>
    <p:sldId id="937" r:id="rId41"/>
    <p:sldId id="938" r:id="rId42"/>
    <p:sldId id="884" r:id="rId43"/>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loe Krinke" initials="CK" lastIdx="25" clrIdx="0">
    <p:extLst>
      <p:ext uri="{19B8F6BF-5375-455C-9EA6-DF929625EA0E}">
        <p15:presenceInfo xmlns:p15="http://schemas.microsoft.com/office/powerpoint/2012/main" userId="S-1-5-21-145012770-2172889430-2296263792-97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7A"/>
    <a:srgbClr val="0C3C72"/>
    <a:srgbClr val="660066"/>
    <a:srgbClr val="0033CC"/>
    <a:srgbClr val="CCFFFF"/>
    <a:srgbClr val="CCFFCC"/>
    <a:srgbClr val="CCCCFF"/>
    <a:srgbClr val="008080"/>
    <a:srgbClr val="00008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9" autoAdjust="0"/>
    <p:restoredTop sz="86036" autoAdjust="0"/>
  </p:normalViewPr>
  <p:slideViewPr>
    <p:cSldViewPr snapToGrid="0" snapToObjects="1">
      <p:cViewPr varScale="1">
        <p:scale>
          <a:sx n="128" d="100"/>
          <a:sy n="128" d="100"/>
        </p:scale>
        <p:origin x="200" y="240"/>
      </p:cViewPr>
      <p:guideLst>
        <p:guide orient="horz" pos="2160"/>
        <p:guide pos="3840"/>
      </p:guideLst>
    </p:cSldViewPr>
  </p:slideViewPr>
  <p:outlineViewPr>
    <p:cViewPr>
      <p:scale>
        <a:sx n="33" d="100"/>
        <a:sy n="33" d="100"/>
      </p:scale>
      <p:origin x="0" y="-14310"/>
    </p:cViewPr>
  </p:outlineViewPr>
  <p:notesTextViewPr>
    <p:cViewPr>
      <p:scale>
        <a:sx n="150" d="100"/>
        <a:sy n="150" d="100"/>
      </p:scale>
      <p:origin x="0" y="0"/>
    </p:cViewPr>
  </p:notesTextViewPr>
  <p:notesViewPr>
    <p:cSldViewPr snapToGrid="0" snapToObjects="1">
      <p:cViewPr varScale="1">
        <p:scale>
          <a:sx n="55" d="100"/>
          <a:sy n="55" d="100"/>
        </p:scale>
        <p:origin x="1656"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3" Type="http://schemas.openxmlformats.org/officeDocument/2006/relationships/customXml" Target="../customXml/item3.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169921" cy="480060"/>
          </a:xfrm>
          <a:prstGeom prst="rect">
            <a:avLst/>
          </a:prstGeom>
        </p:spPr>
        <p:txBody>
          <a:bodyPr vert="horz" lIns="96604" tIns="48301" rIns="96604" bIns="48301" rtlCol="0"/>
          <a:lstStyle>
            <a:lvl1pPr algn="l">
              <a:defRPr sz="1300"/>
            </a:lvl1pPr>
          </a:lstStyle>
          <a:p>
            <a:endParaRPr lang="en-US"/>
          </a:p>
        </p:txBody>
      </p:sp>
      <p:sp>
        <p:nvSpPr>
          <p:cNvPr id="3" name="Date Placeholder 2"/>
          <p:cNvSpPr>
            <a:spLocks noGrp="1"/>
          </p:cNvSpPr>
          <p:nvPr>
            <p:ph type="dt" sz="quarter" idx="1"/>
          </p:nvPr>
        </p:nvSpPr>
        <p:spPr>
          <a:xfrm>
            <a:off x="4143589" y="1"/>
            <a:ext cx="3169921" cy="480060"/>
          </a:xfrm>
          <a:prstGeom prst="rect">
            <a:avLst/>
          </a:prstGeom>
        </p:spPr>
        <p:txBody>
          <a:bodyPr vert="horz" lIns="96604" tIns="48301" rIns="96604" bIns="48301" rtlCol="0"/>
          <a:lstStyle>
            <a:lvl1pPr algn="r">
              <a:defRPr sz="1300"/>
            </a:lvl1pPr>
          </a:lstStyle>
          <a:p>
            <a:fld id="{B713F6CA-1415-9840-924E-A6253A6B25CE}" type="datetimeFigureOut">
              <a:rPr lang="en-US" smtClean="0"/>
              <a:pPr/>
              <a:t>10/24/23</a:t>
            </a:fld>
            <a:endParaRPr lang="en-US"/>
          </a:p>
        </p:txBody>
      </p:sp>
      <p:sp>
        <p:nvSpPr>
          <p:cNvPr id="4" name="Footer Placeholder 3"/>
          <p:cNvSpPr>
            <a:spLocks noGrp="1"/>
          </p:cNvSpPr>
          <p:nvPr>
            <p:ph type="ftr" sz="quarter" idx="2"/>
          </p:nvPr>
        </p:nvSpPr>
        <p:spPr>
          <a:xfrm>
            <a:off x="3" y="9119475"/>
            <a:ext cx="3169921" cy="480060"/>
          </a:xfrm>
          <a:prstGeom prst="rect">
            <a:avLst/>
          </a:prstGeom>
        </p:spPr>
        <p:txBody>
          <a:bodyPr vert="horz" lIns="96604" tIns="48301" rIns="96604" bIns="48301" rtlCol="0" anchor="b"/>
          <a:lstStyle>
            <a:lvl1pPr algn="l">
              <a:defRPr sz="1300"/>
            </a:lvl1pPr>
          </a:lstStyle>
          <a:p>
            <a:endParaRPr lang="en-US"/>
          </a:p>
        </p:txBody>
      </p:sp>
      <p:sp>
        <p:nvSpPr>
          <p:cNvPr id="5" name="Slide Number Placeholder 4"/>
          <p:cNvSpPr>
            <a:spLocks noGrp="1"/>
          </p:cNvSpPr>
          <p:nvPr>
            <p:ph type="sldNum" sz="quarter" idx="3"/>
          </p:nvPr>
        </p:nvSpPr>
        <p:spPr>
          <a:xfrm>
            <a:off x="4143589" y="9119475"/>
            <a:ext cx="3169921" cy="480060"/>
          </a:xfrm>
          <a:prstGeom prst="rect">
            <a:avLst/>
          </a:prstGeom>
        </p:spPr>
        <p:txBody>
          <a:bodyPr vert="horz" lIns="96604" tIns="48301" rIns="96604" bIns="48301" rtlCol="0" anchor="b"/>
          <a:lstStyle>
            <a:lvl1pPr algn="r">
              <a:defRPr sz="1300"/>
            </a:lvl1pPr>
          </a:lstStyle>
          <a:p>
            <a:fld id="{765CDDD2-5713-7B45-96FB-2A8C41EC9948}" type="slidenum">
              <a:rPr lang="en-US" smtClean="0"/>
              <a:pPr/>
              <a:t>‹#›</a:t>
            </a:fld>
            <a:endParaRPr lang="en-US"/>
          </a:p>
        </p:txBody>
      </p:sp>
    </p:spTree>
    <p:extLst>
      <p:ext uri="{BB962C8B-B14F-4D97-AF65-F5344CB8AC3E}">
        <p14:creationId xmlns:p14="http://schemas.microsoft.com/office/powerpoint/2010/main" val="1432104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169921" cy="480060"/>
          </a:xfrm>
          <a:prstGeom prst="rect">
            <a:avLst/>
          </a:prstGeom>
        </p:spPr>
        <p:txBody>
          <a:bodyPr vert="horz" lIns="96604" tIns="48301" rIns="96604" bIns="48301" rtlCol="0"/>
          <a:lstStyle>
            <a:lvl1pPr algn="l">
              <a:defRPr sz="1300"/>
            </a:lvl1pPr>
          </a:lstStyle>
          <a:p>
            <a:endParaRPr lang="en-US"/>
          </a:p>
        </p:txBody>
      </p:sp>
      <p:sp>
        <p:nvSpPr>
          <p:cNvPr id="3" name="Date Placeholder 2"/>
          <p:cNvSpPr>
            <a:spLocks noGrp="1"/>
          </p:cNvSpPr>
          <p:nvPr>
            <p:ph type="dt" idx="1"/>
          </p:nvPr>
        </p:nvSpPr>
        <p:spPr>
          <a:xfrm>
            <a:off x="4143589" y="1"/>
            <a:ext cx="3169921" cy="480060"/>
          </a:xfrm>
          <a:prstGeom prst="rect">
            <a:avLst/>
          </a:prstGeom>
        </p:spPr>
        <p:txBody>
          <a:bodyPr vert="horz" lIns="96604" tIns="48301" rIns="96604" bIns="48301" rtlCol="0"/>
          <a:lstStyle>
            <a:lvl1pPr algn="r">
              <a:defRPr sz="1300"/>
            </a:lvl1pPr>
          </a:lstStyle>
          <a:p>
            <a:fld id="{DAB3E598-CC5F-1645-A96C-DA71B6295F16}" type="datetimeFigureOut">
              <a:rPr lang="en-US" smtClean="0"/>
              <a:pPr/>
              <a:t>10/24/23</a:t>
            </a:fld>
            <a:endParaRPr lang="en-US"/>
          </a:p>
        </p:txBody>
      </p:sp>
      <p:sp>
        <p:nvSpPr>
          <p:cNvPr id="4" name="Slide Image Placeholder 3"/>
          <p:cNvSpPr>
            <a:spLocks noGrp="1" noRot="1" noChangeAspect="1"/>
          </p:cNvSpPr>
          <p:nvPr>
            <p:ph type="sldImg" idx="2"/>
          </p:nvPr>
        </p:nvSpPr>
        <p:spPr>
          <a:xfrm>
            <a:off x="455613" y="717550"/>
            <a:ext cx="6403975" cy="3602038"/>
          </a:xfrm>
          <a:prstGeom prst="rect">
            <a:avLst/>
          </a:prstGeom>
          <a:noFill/>
          <a:ln w="12700">
            <a:solidFill>
              <a:prstClr val="black"/>
            </a:solidFill>
          </a:ln>
        </p:spPr>
        <p:txBody>
          <a:bodyPr vert="horz" lIns="96604" tIns="48301" rIns="96604" bIns="48301" rtlCol="0" anchor="ctr"/>
          <a:lstStyle/>
          <a:p>
            <a:endParaRPr lang="en-US"/>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04" tIns="48301" rIns="96604" bIns="4830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9119475"/>
            <a:ext cx="3169921" cy="480060"/>
          </a:xfrm>
          <a:prstGeom prst="rect">
            <a:avLst/>
          </a:prstGeom>
        </p:spPr>
        <p:txBody>
          <a:bodyPr vert="horz" lIns="96604" tIns="48301" rIns="96604" bIns="48301" rtlCol="0" anchor="b"/>
          <a:lstStyle>
            <a:lvl1pPr algn="l">
              <a:defRPr sz="1300"/>
            </a:lvl1pPr>
          </a:lstStyle>
          <a:p>
            <a:endParaRPr lang="en-US"/>
          </a:p>
        </p:txBody>
      </p:sp>
      <p:sp>
        <p:nvSpPr>
          <p:cNvPr id="7" name="Slide Number Placeholder 6"/>
          <p:cNvSpPr>
            <a:spLocks noGrp="1"/>
          </p:cNvSpPr>
          <p:nvPr>
            <p:ph type="sldNum" sz="quarter" idx="5"/>
          </p:nvPr>
        </p:nvSpPr>
        <p:spPr>
          <a:xfrm>
            <a:off x="4143589" y="9119475"/>
            <a:ext cx="3169921" cy="480060"/>
          </a:xfrm>
          <a:prstGeom prst="rect">
            <a:avLst/>
          </a:prstGeom>
        </p:spPr>
        <p:txBody>
          <a:bodyPr vert="horz" lIns="96604" tIns="48301" rIns="96604" bIns="48301" rtlCol="0" anchor="b"/>
          <a:lstStyle>
            <a:lvl1pPr algn="r">
              <a:defRPr sz="1300"/>
            </a:lvl1pPr>
          </a:lstStyle>
          <a:p>
            <a:fld id="{34E984B5-9D34-CA46-A935-99C9F81C65C2}" type="slidenum">
              <a:rPr lang="en-US" smtClean="0"/>
              <a:pPr/>
              <a:t>‹#›</a:t>
            </a:fld>
            <a:endParaRPr lang="en-US"/>
          </a:p>
        </p:txBody>
      </p:sp>
    </p:spTree>
    <p:extLst>
      <p:ext uri="{BB962C8B-B14F-4D97-AF65-F5344CB8AC3E}">
        <p14:creationId xmlns:p14="http://schemas.microsoft.com/office/powerpoint/2010/main" val="418263284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455613" y="717550"/>
            <a:ext cx="6403975" cy="3602038"/>
          </a:xfrm>
          <a:ln/>
        </p:spPr>
      </p:sp>
      <p:sp>
        <p:nvSpPr>
          <p:cNvPr id="3" name="Notes Placeholder 2"/>
          <p:cNvSpPr>
            <a:spLocks noGrp="1"/>
          </p:cNvSpPr>
          <p:nvPr>
            <p:ph type="body" idx="1"/>
          </p:nvPr>
        </p:nvSpPr>
        <p:spPr/>
        <p:txBody>
          <a:bodyPr>
            <a:normAutofit/>
          </a:bodyPr>
          <a:lstStyle/>
          <a:p>
            <a:pPr>
              <a:defRPr/>
            </a:pPr>
            <a:endParaRPr lang="en-US" sz="1300" dirty="0">
              <a:latin typeface="Arial" panose="020B0604020202020204" pitchFamily="34" charset="0"/>
              <a:cs typeface="Arial" panose="020B0604020202020204"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5979">
              <a:defRPr>
                <a:solidFill>
                  <a:schemeClr val="tx1"/>
                </a:solidFill>
                <a:latin typeface="Arial" panose="020B0604020202020204" pitchFamily="34" charset="0"/>
              </a:defRPr>
            </a:lvl1pPr>
            <a:lvl2pPr marL="779451" indent="-299789" defTabSz="975979">
              <a:defRPr>
                <a:solidFill>
                  <a:schemeClr val="tx1"/>
                </a:solidFill>
                <a:latin typeface="Arial" panose="020B0604020202020204" pitchFamily="34" charset="0"/>
              </a:defRPr>
            </a:lvl2pPr>
            <a:lvl3pPr marL="1199154" indent="-239832" defTabSz="975979">
              <a:defRPr>
                <a:solidFill>
                  <a:schemeClr val="tx1"/>
                </a:solidFill>
                <a:latin typeface="Arial" panose="020B0604020202020204" pitchFamily="34" charset="0"/>
              </a:defRPr>
            </a:lvl3pPr>
            <a:lvl4pPr marL="1678816" indent="-239832" defTabSz="975979">
              <a:defRPr>
                <a:solidFill>
                  <a:schemeClr val="tx1"/>
                </a:solidFill>
                <a:latin typeface="Arial" panose="020B0604020202020204" pitchFamily="34" charset="0"/>
              </a:defRPr>
            </a:lvl4pPr>
            <a:lvl5pPr marL="2158480" indent="-239832" defTabSz="975979">
              <a:defRPr>
                <a:solidFill>
                  <a:schemeClr val="tx1"/>
                </a:solidFill>
                <a:latin typeface="Arial" panose="020B0604020202020204" pitchFamily="34" charset="0"/>
              </a:defRPr>
            </a:lvl5pPr>
            <a:lvl6pPr marL="2638141" indent="-239832" defTabSz="975979" eaLnBrk="0" fontAlgn="base" hangingPunct="0">
              <a:spcBef>
                <a:spcPct val="0"/>
              </a:spcBef>
              <a:spcAft>
                <a:spcPct val="0"/>
              </a:spcAft>
              <a:defRPr>
                <a:solidFill>
                  <a:schemeClr val="tx1"/>
                </a:solidFill>
                <a:latin typeface="Arial" panose="020B0604020202020204" pitchFamily="34" charset="0"/>
              </a:defRPr>
            </a:lvl6pPr>
            <a:lvl7pPr marL="3117803" indent="-239832" defTabSz="975979" eaLnBrk="0" fontAlgn="base" hangingPunct="0">
              <a:spcBef>
                <a:spcPct val="0"/>
              </a:spcBef>
              <a:spcAft>
                <a:spcPct val="0"/>
              </a:spcAft>
              <a:defRPr>
                <a:solidFill>
                  <a:schemeClr val="tx1"/>
                </a:solidFill>
                <a:latin typeface="Arial" panose="020B0604020202020204" pitchFamily="34" charset="0"/>
              </a:defRPr>
            </a:lvl7pPr>
            <a:lvl8pPr marL="3597465" indent="-239832" defTabSz="975979" eaLnBrk="0" fontAlgn="base" hangingPunct="0">
              <a:spcBef>
                <a:spcPct val="0"/>
              </a:spcBef>
              <a:spcAft>
                <a:spcPct val="0"/>
              </a:spcAft>
              <a:defRPr>
                <a:solidFill>
                  <a:schemeClr val="tx1"/>
                </a:solidFill>
                <a:latin typeface="Arial" panose="020B0604020202020204" pitchFamily="34" charset="0"/>
              </a:defRPr>
            </a:lvl8pPr>
            <a:lvl9pPr marL="4077126" indent="-239832" defTabSz="975979" eaLnBrk="0" fontAlgn="base" hangingPunct="0">
              <a:spcBef>
                <a:spcPct val="0"/>
              </a:spcBef>
              <a:spcAft>
                <a:spcPct val="0"/>
              </a:spcAft>
              <a:defRPr>
                <a:solidFill>
                  <a:schemeClr val="tx1"/>
                </a:solidFill>
                <a:latin typeface="Arial" panose="020B0604020202020204" pitchFamily="34" charset="0"/>
              </a:defRPr>
            </a:lvl9pPr>
          </a:lstStyle>
          <a:p>
            <a:fld id="{72E94F55-1FD4-4735-9EE5-D63DB112B171}" type="slidenum">
              <a:rPr lang="en-US" altLang="en-US" smtClean="0">
                <a:solidFill>
                  <a:srgbClr val="000000"/>
                </a:solidFill>
              </a:rPr>
              <a:pPr/>
              <a:t>1</a:t>
            </a:fld>
            <a:endParaRPr lang="en-US" altLang="en-US">
              <a:solidFill>
                <a:srgbClr val="000000"/>
              </a:solidFill>
            </a:endParaRPr>
          </a:p>
        </p:txBody>
      </p:sp>
    </p:spTree>
    <p:extLst>
      <p:ext uri="{BB962C8B-B14F-4D97-AF65-F5344CB8AC3E}">
        <p14:creationId xmlns:p14="http://schemas.microsoft.com/office/powerpoint/2010/main" val="41190955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19505" y="3289859"/>
            <a:ext cx="9966960" cy="1577416"/>
          </a:xfrm>
        </p:spPr>
        <p:txBody>
          <a:bodyPr anchor="b">
            <a:normAutofit/>
          </a:bodyPr>
          <a:lstStyle>
            <a:lvl1pPr algn="ctr">
              <a:lnSpc>
                <a:spcPct val="85000"/>
              </a:lnSpc>
              <a:defRPr kumimoji="0" lang="en-US" sz="5400" b="1" i="0" u="none" strike="noStrike" kern="1200" cap="none" spc="0" normalizeH="0" baseline="0" dirty="0">
                <a:ln w="15875">
                  <a:solidFill>
                    <a:sysClr val="window" lastClr="FFFFFF"/>
                  </a:solidFill>
                </a:ln>
                <a:solidFill>
                  <a:srgbClr val="00407A"/>
                </a:solidFill>
                <a:effectLst/>
                <a:uLnTx/>
                <a:uFillTx/>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709530" y="5124451"/>
            <a:ext cx="8767860" cy="1236058"/>
          </a:xfrm>
        </p:spPr>
        <p:txBody>
          <a:bodyPr>
            <a:normAutofit/>
          </a:bodyPr>
          <a:lstStyle>
            <a:lvl1pPr marL="0" indent="0" algn="ctr">
              <a:buNone/>
              <a:defRPr sz="22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8" name="Straight Connector 7"/>
          <p:cNvCxnSpPr/>
          <p:nvPr/>
        </p:nvCxnSpPr>
        <p:spPr>
          <a:xfrm>
            <a:off x="1978660" y="4886325"/>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699B175D-EC2A-4F8F-9AB2-103378732BDC}"/>
              </a:ext>
            </a:extLst>
          </p:cNvPr>
          <p:cNvPicPr>
            <a:picLocks noChangeAspect="1"/>
          </p:cNvPicPr>
          <p:nvPr userDrawn="1"/>
        </p:nvPicPr>
        <p:blipFill>
          <a:blip r:embed="rId2"/>
          <a:stretch>
            <a:fillRect/>
          </a:stretch>
        </p:blipFill>
        <p:spPr>
          <a:xfrm>
            <a:off x="4119245" y="666074"/>
            <a:ext cx="3948430" cy="1868254"/>
          </a:xfrm>
          <a:prstGeom prst="rect">
            <a:avLst/>
          </a:prstGeom>
        </p:spPr>
      </p:pic>
      <p:sp>
        <p:nvSpPr>
          <p:cNvPr id="9" name="Rectangle 8">
            <a:extLst>
              <a:ext uri="{FF2B5EF4-FFF2-40B4-BE49-F238E27FC236}">
                <a16:creationId xmlns:a16="http://schemas.microsoft.com/office/drawing/2014/main" id="{3B48A6C0-804B-4B0E-AFE5-891E2AAC871E}"/>
              </a:ext>
            </a:extLst>
          </p:cNvPr>
          <p:cNvSpPr/>
          <p:nvPr userDrawn="1"/>
        </p:nvSpPr>
        <p:spPr>
          <a:xfrm>
            <a:off x="231140" y="243840"/>
            <a:ext cx="11724640" cy="6370320"/>
          </a:xfrm>
          <a:prstGeom prst="rect">
            <a:avLst/>
          </a:prstGeom>
          <a:noFill/>
          <a:ln w="28575">
            <a:solidFill>
              <a:srgbClr val="0040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6205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10/24/23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634CA8A6-B55B-48F6-AAFF-3F2D0C91F53B}" type="slidenum">
              <a:rPr lang="en-US" smtClean="0"/>
              <a:pPr>
                <a:defRPr/>
              </a:pPr>
              <a:t>‹#›</a:t>
            </a:fld>
            <a:endParaRPr lang="en-US"/>
          </a:p>
        </p:txBody>
      </p:sp>
    </p:spTree>
    <p:extLst>
      <p:ext uri="{BB962C8B-B14F-4D97-AF65-F5344CB8AC3E}">
        <p14:creationId xmlns:p14="http://schemas.microsoft.com/office/powerpoint/2010/main" val="1734955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10/24/23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998567DB-026F-430B-8472-F9F4AC6EDB63}" type="slidenum">
              <a:rPr lang="en-US" smtClean="0"/>
              <a:pPr>
                <a:defRPr/>
              </a:pPr>
              <a:t>‹#›</a:t>
            </a:fld>
            <a:endParaRPr lang="en-US"/>
          </a:p>
        </p:txBody>
      </p:sp>
    </p:spTree>
    <p:extLst>
      <p:ext uri="{BB962C8B-B14F-4D97-AF65-F5344CB8AC3E}">
        <p14:creationId xmlns:p14="http://schemas.microsoft.com/office/powerpoint/2010/main" val="4062235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10/24/23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C0B5D8B7-9814-4D88-8EBB-7347F8D27F3B}" type="slidenum">
              <a:rPr lang="en-US" smtClean="0"/>
              <a:pPr>
                <a:defRPr/>
              </a:pPr>
              <a:t>‹#›</a:t>
            </a:fld>
            <a:endParaRPr lang="en-US"/>
          </a:p>
        </p:txBody>
      </p:sp>
    </p:spTree>
    <p:extLst>
      <p:ext uri="{BB962C8B-B14F-4D97-AF65-F5344CB8AC3E}">
        <p14:creationId xmlns:p14="http://schemas.microsoft.com/office/powerpoint/2010/main" val="189376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10/24/23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55775728-748A-48B1-A392-55A644D82C85}" type="slidenum">
              <a:rPr lang="en-US" smtClean="0"/>
              <a:pPr>
                <a:defRPr/>
              </a:pPr>
              <a:t>‹#›</a:t>
            </a:fld>
            <a:endParaRPr lang="en-US"/>
          </a:p>
        </p:txBody>
      </p:sp>
    </p:spTree>
    <p:extLst>
      <p:ext uri="{BB962C8B-B14F-4D97-AF65-F5344CB8AC3E}">
        <p14:creationId xmlns:p14="http://schemas.microsoft.com/office/powerpoint/2010/main" val="10797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10/24/23</a:t>
            </a:fld>
            <a:endParaRPr lang="en-US"/>
          </a:p>
        </p:txBody>
      </p:sp>
      <p:sp>
        <p:nvSpPr>
          <p:cNvPr id="8" name="Footer Placeholder 7"/>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9" name="Slide Number Placeholder 8"/>
          <p:cNvSpPr>
            <a:spLocks noGrp="1"/>
          </p:cNvSpPr>
          <p:nvPr>
            <p:ph type="sldNum" sz="quarter" idx="12"/>
          </p:nvPr>
        </p:nvSpPr>
        <p:spPr>
          <a:xfrm>
            <a:off x="8532266" y="6223828"/>
            <a:ext cx="1706217" cy="365125"/>
          </a:xfrm>
          <a:prstGeom prst="rect">
            <a:avLst/>
          </a:prstGeom>
        </p:spPr>
        <p:txBody>
          <a:bodyPr/>
          <a:lstStyle/>
          <a:p>
            <a:pPr>
              <a:defRPr/>
            </a:pPr>
            <a:fld id="{2FCA3A2F-9F76-4958-BD97-10733E00144B}" type="slidenum">
              <a:rPr lang="en-US" smtClean="0"/>
              <a:pPr>
                <a:defRPr/>
              </a:pPr>
              <a:t>‹#›</a:t>
            </a:fld>
            <a:endParaRPr lang="en-US"/>
          </a:p>
        </p:txBody>
      </p:sp>
    </p:spTree>
    <p:extLst>
      <p:ext uri="{BB962C8B-B14F-4D97-AF65-F5344CB8AC3E}">
        <p14:creationId xmlns:p14="http://schemas.microsoft.com/office/powerpoint/2010/main" val="1068085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10/24/23</a:t>
            </a:fld>
            <a:endParaRPr lang="en-US"/>
          </a:p>
        </p:txBody>
      </p:sp>
      <p:sp>
        <p:nvSpPr>
          <p:cNvPr id="4" name="Footer Placeholder 3"/>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5" name="Slide Number Placeholder 4"/>
          <p:cNvSpPr>
            <a:spLocks noGrp="1"/>
          </p:cNvSpPr>
          <p:nvPr>
            <p:ph type="sldNum" sz="quarter" idx="12"/>
          </p:nvPr>
        </p:nvSpPr>
        <p:spPr>
          <a:xfrm>
            <a:off x="8532266" y="6223828"/>
            <a:ext cx="1706217" cy="365125"/>
          </a:xfrm>
          <a:prstGeom prst="rect">
            <a:avLst/>
          </a:prstGeom>
        </p:spPr>
        <p:txBody>
          <a:bodyPr/>
          <a:lstStyle/>
          <a:p>
            <a:pPr>
              <a:defRPr/>
            </a:pPr>
            <a:fld id="{E544455D-7A61-47D9-BB65-46D7980788C4}" type="slidenum">
              <a:rPr lang="en-US" smtClean="0"/>
              <a:pPr>
                <a:defRPr/>
              </a:pPr>
              <a:t>‹#›</a:t>
            </a:fld>
            <a:endParaRPr lang="en-US"/>
          </a:p>
        </p:txBody>
      </p:sp>
      <p:cxnSp>
        <p:nvCxnSpPr>
          <p:cNvPr id="7" name="Straight Connector 6">
            <a:extLst>
              <a:ext uri="{FF2B5EF4-FFF2-40B4-BE49-F238E27FC236}">
                <a16:creationId xmlns:a16="http://schemas.microsoft.com/office/drawing/2014/main" id="{BB2FC917-EB53-480B-9974-D1B9FFB4BDE3}"/>
              </a:ext>
            </a:extLst>
          </p:cNvPr>
          <p:cNvCxnSpPr/>
          <p:nvPr userDrawn="1"/>
        </p:nvCxnSpPr>
        <p:spPr>
          <a:xfrm>
            <a:off x="1276350" y="1781175"/>
            <a:ext cx="974217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54E6CCB4-FB77-4AA0-B0B8-25A01890663A}"/>
              </a:ext>
            </a:extLst>
          </p:cNvPr>
          <p:cNvSpPr>
            <a:spLocks noGrp="1"/>
          </p:cNvSpPr>
          <p:nvPr>
            <p:ph idx="1"/>
          </p:nvPr>
        </p:nvSpPr>
        <p:spPr>
          <a:xfrm>
            <a:off x="1143000" y="2057400"/>
            <a:ext cx="9872871"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91790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0B0C8-0978-47FB-A49F-C563F7CDC9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17435B-0003-483F-BECC-B631545F8873}"/>
              </a:ext>
            </a:extLst>
          </p:cNvPr>
          <p:cNvSpPr>
            <a:spLocks noGrp="1"/>
          </p:cNvSpPr>
          <p:nvPr>
            <p:ph type="dt" sz="half" idx="10"/>
          </p:nvPr>
        </p:nvSpPr>
        <p:spPr>
          <a:xfrm>
            <a:off x="1142996" y="6223828"/>
            <a:ext cx="2329074" cy="365125"/>
          </a:xfrm>
          <a:prstGeom prst="rect">
            <a:avLst/>
          </a:prstGeom>
        </p:spPr>
        <p:txBody>
          <a:bodyPr/>
          <a:lstStyle/>
          <a:p>
            <a:fld id="{34A43A2E-6632-4F9D-8728-2CF59ACBBE60}" type="datetimeFigureOut">
              <a:rPr lang="en-US" smtClean="0"/>
              <a:pPr/>
              <a:t>10/24/23</a:t>
            </a:fld>
            <a:endParaRPr lang="en-US" dirty="0"/>
          </a:p>
        </p:txBody>
      </p:sp>
      <p:sp>
        <p:nvSpPr>
          <p:cNvPr id="4" name="Footer Placeholder 3">
            <a:extLst>
              <a:ext uri="{FF2B5EF4-FFF2-40B4-BE49-F238E27FC236}">
                <a16:creationId xmlns:a16="http://schemas.microsoft.com/office/drawing/2014/main" id="{3ED56DAF-9F86-4268-8CB3-58DB04429F8C}"/>
              </a:ext>
            </a:extLst>
          </p:cNvPr>
          <p:cNvSpPr>
            <a:spLocks noGrp="1"/>
          </p:cNvSpPr>
          <p:nvPr>
            <p:ph type="ftr" sz="quarter" idx="11"/>
          </p:nvPr>
        </p:nvSpPr>
        <p:spPr>
          <a:xfrm>
            <a:off x="3644348" y="6223828"/>
            <a:ext cx="4717774" cy="365125"/>
          </a:xfrm>
          <a:prstGeom prst="rect">
            <a:avLst/>
          </a:prstGeom>
        </p:spPr>
        <p:txBody>
          <a:bodyPr/>
          <a:lstStyle/>
          <a:p>
            <a:pPr>
              <a:defRPr/>
            </a:pPr>
            <a:endParaRPr lang="en-US" dirty="0"/>
          </a:p>
        </p:txBody>
      </p:sp>
      <p:sp>
        <p:nvSpPr>
          <p:cNvPr id="5" name="Slide Number Placeholder 4">
            <a:extLst>
              <a:ext uri="{FF2B5EF4-FFF2-40B4-BE49-F238E27FC236}">
                <a16:creationId xmlns:a16="http://schemas.microsoft.com/office/drawing/2014/main" id="{D462A98D-AE45-4C44-A26F-6FF3158BFFBB}"/>
              </a:ext>
            </a:extLst>
          </p:cNvPr>
          <p:cNvSpPr>
            <a:spLocks noGrp="1"/>
          </p:cNvSpPr>
          <p:nvPr>
            <p:ph type="sldNum" sz="quarter" idx="12"/>
          </p:nvPr>
        </p:nvSpPr>
        <p:spPr>
          <a:xfrm>
            <a:off x="8532266" y="6223828"/>
            <a:ext cx="1706217" cy="365125"/>
          </a:xfrm>
          <a:prstGeom prst="rect">
            <a:avLst/>
          </a:prstGeom>
        </p:spPr>
        <p:txBody>
          <a:bodyPr/>
          <a:lstStyle/>
          <a:p>
            <a:pPr>
              <a:defRPr/>
            </a:pPr>
            <a:r>
              <a:rPr lang="en-US"/>
              <a:t>1</a:t>
            </a:r>
            <a:endParaRPr lang="en-US" dirty="0"/>
          </a:p>
        </p:txBody>
      </p:sp>
      <p:sp>
        <p:nvSpPr>
          <p:cNvPr id="6" name="Rectangle 5">
            <a:extLst>
              <a:ext uri="{FF2B5EF4-FFF2-40B4-BE49-F238E27FC236}">
                <a16:creationId xmlns:a16="http://schemas.microsoft.com/office/drawing/2014/main" id="{2F91EE49-3567-42D1-BD0E-046148A1F171}"/>
              </a:ext>
            </a:extLst>
          </p:cNvPr>
          <p:cNvSpPr/>
          <p:nvPr userDrawn="1"/>
        </p:nvSpPr>
        <p:spPr>
          <a:xfrm>
            <a:off x="371475" y="1114425"/>
            <a:ext cx="657225"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3E8AFFF9-18A8-4248-BB79-31405DAF684A}"/>
              </a:ext>
            </a:extLst>
          </p:cNvPr>
          <p:cNvSpPr>
            <a:spLocks noGrp="1"/>
          </p:cNvSpPr>
          <p:nvPr>
            <p:ph idx="1"/>
          </p:nvPr>
        </p:nvSpPr>
        <p:spPr>
          <a:xfrm>
            <a:off x="1143000" y="2057400"/>
            <a:ext cx="9872871"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52493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10/24/23</a:t>
            </a:fld>
            <a:endParaRPr lang="en-US"/>
          </a:p>
        </p:txBody>
      </p:sp>
      <p:sp>
        <p:nvSpPr>
          <p:cNvPr id="3" name="Footer Placeholder 2"/>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4" name="Slide Number Placeholder 3"/>
          <p:cNvSpPr>
            <a:spLocks noGrp="1"/>
          </p:cNvSpPr>
          <p:nvPr>
            <p:ph type="sldNum" sz="quarter" idx="12"/>
          </p:nvPr>
        </p:nvSpPr>
        <p:spPr>
          <a:xfrm>
            <a:off x="8532266" y="6223828"/>
            <a:ext cx="1706217" cy="365125"/>
          </a:xfrm>
          <a:prstGeom prst="rect">
            <a:avLst/>
          </a:prstGeom>
        </p:spPr>
        <p:txBody>
          <a:bodyPr/>
          <a:lstStyle/>
          <a:p>
            <a:pPr>
              <a:defRPr/>
            </a:pPr>
            <a:fld id="{0C7FF220-38FA-467F-91DF-052ADF72FB0F}" type="slidenum">
              <a:rPr lang="en-US" smtClean="0"/>
              <a:pPr>
                <a:defRPr/>
              </a:pPr>
              <a:t>‹#›</a:t>
            </a:fld>
            <a:endParaRPr lang="en-US"/>
          </a:p>
        </p:txBody>
      </p:sp>
    </p:spTree>
    <p:extLst>
      <p:ext uri="{BB962C8B-B14F-4D97-AF65-F5344CB8AC3E}">
        <p14:creationId xmlns:p14="http://schemas.microsoft.com/office/powerpoint/2010/main" val="2749628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457EEAD-9B84-495C-B08D-A9BC8D10EEFF}"/>
              </a:ext>
            </a:extLst>
          </p:cNvPr>
          <p:cNvSpPr/>
          <p:nvPr userDrawn="1"/>
        </p:nvSpPr>
        <p:spPr>
          <a:xfrm>
            <a:off x="663851" y="704850"/>
            <a:ext cx="4717774" cy="5448300"/>
          </a:xfrm>
          <a:prstGeom prst="rect">
            <a:avLst/>
          </a:prstGeom>
          <a:solidFill>
            <a:srgbClr val="0040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990850"/>
            <a:ext cx="3931920" cy="2861310"/>
          </a:xfrm>
        </p:spPr>
        <p:txBody>
          <a:bodyPr>
            <a:normAutofit/>
          </a:bodyPr>
          <a:lstStyle>
            <a:lvl1pPr marL="0" indent="0">
              <a:lnSpc>
                <a:spcPct val="100000"/>
              </a:lnSpc>
              <a:spcBef>
                <a:spcPts val="1000"/>
              </a:spcBef>
              <a:buNone/>
              <a:defRPr sz="17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10/24/23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017BC9A0-659E-48CA-86E9-306B4BD2643D}" type="slidenum">
              <a:rPr lang="en-US" smtClean="0"/>
              <a:pPr>
                <a:defRPr/>
              </a:pPr>
              <a:t>‹#›</a:t>
            </a:fld>
            <a:endParaRPr lang="en-US"/>
          </a:p>
        </p:txBody>
      </p:sp>
    </p:spTree>
    <p:extLst>
      <p:ext uri="{BB962C8B-B14F-4D97-AF65-F5344CB8AC3E}">
        <p14:creationId xmlns:p14="http://schemas.microsoft.com/office/powerpoint/2010/main" val="1058745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10/24/23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FCDD40F5-7D89-427E-9E9B-1C3F467734C1}" type="slidenum">
              <a:rPr lang="en-US" smtClean="0"/>
              <a:pPr>
                <a:defRPr/>
              </a:pPr>
              <a:t>‹#›</a:t>
            </a:fld>
            <a:endParaRPr lang="en-US"/>
          </a:p>
        </p:txBody>
      </p:sp>
    </p:spTree>
    <p:extLst>
      <p:ext uri="{BB962C8B-B14F-4D97-AF65-F5344CB8AC3E}">
        <p14:creationId xmlns:p14="http://schemas.microsoft.com/office/powerpoint/2010/main" val="3141647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bg1">
                    <a:lumMod val="65000"/>
                  </a:schemeClr>
                </a:solidFill>
              </a:defRPr>
            </a:lvl1pPr>
          </a:lstStyle>
          <a:p>
            <a:fld id="{34A43A2E-6632-4F9D-8728-2CF59ACBBE60}" type="datetimeFigureOut">
              <a:rPr lang="en-US" smtClean="0"/>
              <a:pPr/>
              <a:t>10/24/23</a:t>
            </a:fld>
            <a:endParaRPr lang="en-US" dirty="0"/>
          </a:p>
        </p:txBody>
      </p:sp>
      <p:sp>
        <p:nvSpPr>
          <p:cNvPr id="5" name="Footer Placeholder 4"/>
          <p:cNvSpPr>
            <a:spLocks noGrp="1"/>
          </p:cNvSpPr>
          <p:nvPr>
            <p:ph type="ftr" sz="quarter" idx="3"/>
          </p:nvPr>
        </p:nvSpPr>
        <p:spPr>
          <a:xfrm>
            <a:off x="3644348" y="6223828"/>
            <a:ext cx="4717774" cy="365125"/>
          </a:xfrm>
          <a:prstGeom prst="rect">
            <a:avLst/>
          </a:prstGeom>
        </p:spPr>
        <p:txBody>
          <a:bodyPr vert="horz" lIns="91440" tIns="45720" rIns="91440" bIns="45720" rtlCol="0" anchor="ctr"/>
          <a:lstStyle>
            <a:lvl1pPr algn="ctr">
              <a:defRPr sz="1200">
                <a:solidFill>
                  <a:schemeClr val="bg1">
                    <a:lumMod val="65000"/>
                  </a:schemeClr>
                </a:solidFill>
              </a:defRPr>
            </a:lvl1pPr>
          </a:lstStyle>
          <a:p>
            <a:pPr>
              <a:defRPr/>
            </a:pPr>
            <a:endParaRPr lang="en-US" dirty="0"/>
          </a:p>
        </p:txBody>
      </p:sp>
      <p:sp>
        <p:nvSpPr>
          <p:cNvPr id="6" name="Slide Number Placeholder 5"/>
          <p:cNvSpPr>
            <a:spLocks noGrp="1"/>
          </p:cNvSpPr>
          <p:nvPr>
            <p:ph type="sldNum" sz="quarter" idx="4"/>
          </p:nvPr>
        </p:nvSpPr>
        <p:spPr>
          <a:xfrm>
            <a:off x="8532266" y="6223828"/>
            <a:ext cx="1706217" cy="365125"/>
          </a:xfrm>
          <a:prstGeom prst="rect">
            <a:avLst/>
          </a:prstGeom>
        </p:spPr>
        <p:txBody>
          <a:bodyPr vert="horz" lIns="91440" tIns="45720" rIns="91440" bIns="45720" rtlCol="0" anchor="ctr"/>
          <a:lstStyle>
            <a:lvl1pPr algn="r">
              <a:defRPr sz="1200">
                <a:solidFill>
                  <a:schemeClr val="bg1">
                    <a:lumMod val="65000"/>
                  </a:schemeClr>
                </a:solidFill>
              </a:defRPr>
            </a:lvl1pPr>
          </a:lstStyle>
          <a:p>
            <a:pPr>
              <a:defRPr/>
            </a:pPr>
            <a:r>
              <a:rPr lang="en-US" dirty="0"/>
              <a:t>1</a:t>
            </a:r>
          </a:p>
        </p:txBody>
      </p:sp>
      <p:sp>
        <p:nvSpPr>
          <p:cNvPr id="8" name="Slide Number Placeholder 28">
            <a:extLst>
              <a:ext uri="{FF2B5EF4-FFF2-40B4-BE49-F238E27FC236}">
                <a16:creationId xmlns:a16="http://schemas.microsoft.com/office/drawing/2014/main" id="{9F3F0B34-17ED-4FD3-AE5A-BF45B9170B9A}"/>
              </a:ext>
            </a:extLst>
          </p:cNvPr>
          <p:cNvSpPr txBox="1">
            <a:spLocks/>
          </p:cNvSpPr>
          <p:nvPr userDrawn="1"/>
        </p:nvSpPr>
        <p:spPr>
          <a:xfrm>
            <a:off x="11330518" y="6359526"/>
            <a:ext cx="677333" cy="441325"/>
          </a:xfrm>
          <a:prstGeom prst="rect">
            <a:avLst/>
          </a:prstGeom>
        </p:spPr>
        <p:txBody>
          <a:bodyPr/>
          <a:lstStyle>
            <a:defPPr>
              <a:defRPr lang="en-US"/>
            </a:defPPr>
            <a:lvl1pPr marL="0" algn="l" defTabSz="457200" rtl="0" eaLnBrk="1" latinLnBrk="0" hangingPunct="1">
              <a:defRPr sz="1800" kern="1200">
                <a:solidFill>
                  <a:schemeClr val="accent3">
                    <a:shade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defRPr/>
            </a:pPr>
            <a:fld id="{93213A36-B337-4D15-984E-7F9A5046F40A}" type="slidenum">
              <a:rPr lang="en-US" sz="1800" smtClean="0">
                <a:solidFill>
                  <a:prstClr val="white"/>
                </a:solidFill>
              </a:rPr>
              <a:pPr algn="r">
                <a:defRPr/>
              </a:pPr>
              <a:t>‹#›</a:t>
            </a:fld>
            <a:endParaRPr lang="en-US" sz="1800" dirty="0">
              <a:solidFill>
                <a:prstClr val="white"/>
              </a:solidFill>
            </a:endParaRPr>
          </a:p>
        </p:txBody>
      </p:sp>
      <p:pic>
        <p:nvPicPr>
          <p:cNvPr id="10" name="Picture 9">
            <a:extLst>
              <a:ext uri="{FF2B5EF4-FFF2-40B4-BE49-F238E27FC236}">
                <a16:creationId xmlns:a16="http://schemas.microsoft.com/office/drawing/2014/main" id="{0999610C-3592-4BD6-8777-49D6C9589534}"/>
              </a:ext>
            </a:extLst>
          </p:cNvPr>
          <p:cNvPicPr>
            <a:picLocks noChangeAspect="1"/>
          </p:cNvPicPr>
          <p:nvPr userDrawn="1"/>
        </p:nvPicPr>
        <p:blipFill>
          <a:blip r:embed="rId13"/>
          <a:stretch>
            <a:fillRect/>
          </a:stretch>
        </p:blipFill>
        <p:spPr>
          <a:xfrm>
            <a:off x="10543283" y="5906124"/>
            <a:ext cx="1239948" cy="586698"/>
          </a:xfrm>
          <a:prstGeom prst="rect">
            <a:avLst/>
          </a:prstGeom>
        </p:spPr>
      </p:pic>
      <p:sp>
        <p:nvSpPr>
          <p:cNvPr id="9" name="Rectangle 8">
            <a:extLst>
              <a:ext uri="{FF2B5EF4-FFF2-40B4-BE49-F238E27FC236}">
                <a16:creationId xmlns:a16="http://schemas.microsoft.com/office/drawing/2014/main" id="{391EDDCA-05B0-4596-9479-0CAB2E9A48F1}"/>
              </a:ext>
            </a:extLst>
          </p:cNvPr>
          <p:cNvSpPr/>
          <p:nvPr userDrawn="1"/>
        </p:nvSpPr>
        <p:spPr>
          <a:xfrm>
            <a:off x="231140" y="243840"/>
            <a:ext cx="11724640" cy="6370320"/>
          </a:xfrm>
          <a:prstGeom prst="rect">
            <a:avLst/>
          </a:prstGeom>
          <a:noFill/>
          <a:ln w="28575">
            <a:solidFill>
              <a:srgbClr val="0040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7441508"/>
      </p:ext>
    </p:extLst>
  </p:cSld>
  <p:clrMap bg1="lt1" tx1="dk1" bg2="lt2" tx2="dk2" accent1="accent1" accent2="accent2" accent3="accent3" accent4="accent4" accent5="accent5" accent6="accent6" hlink="hlink" folHlink="folHlink"/>
  <p:sldLayoutIdLst>
    <p:sldLayoutId id="2147484281" r:id="rId1"/>
    <p:sldLayoutId id="2147484282" r:id="rId2"/>
    <p:sldLayoutId id="2147484284" r:id="rId3"/>
    <p:sldLayoutId id="2147484285" r:id="rId4"/>
    <p:sldLayoutId id="2147484286" r:id="rId5"/>
    <p:sldLayoutId id="2147484292" r:id="rId6"/>
    <p:sldLayoutId id="2147484287" r:id="rId7"/>
    <p:sldLayoutId id="2147484288" r:id="rId8"/>
    <p:sldLayoutId id="2147484289" r:id="rId9"/>
    <p:sldLayoutId id="2147484290" r:id="rId10"/>
    <p:sldLayoutId id="2147484291" r:id="rId11"/>
  </p:sldLayoutIdLst>
  <p:txStyles>
    <p:titleStyle>
      <a:lvl1pPr algn="l" defTabSz="914400" rtl="0" eaLnBrk="1" latinLnBrk="0" hangingPunct="1">
        <a:lnSpc>
          <a:spcPct val="90000"/>
        </a:lnSpc>
        <a:spcBef>
          <a:spcPct val="0"/>
        </a:spcBef>
        <a:buNone/>
        <a:defRPr sz="4000" b="1" kern="1200">
          <a:solidFill>
            <a:srgbClr val="00407A"/>
          </a:solidFill>
          <a:latin typeface="Tahoma" panose="020B0604030504040204" pitchFamily="34" charset="0"/>
          <a:ea typeface="Tahoma" panose="020B0604030504040204" pitchFamily="34" charset="0"/>
          <a:cs typeface="Tahoma" panose="020B0604030504040204" pitchFamily="34" charset="0"/>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orkingnation.com/the-growth-of-competency-based-education/#:~:text=According%20to%20the%20new%20report,over%20the%20next%20five%20years.%E2%80%9D" TargetMode="External"/><Relationship Id="rId7" Type="http://schemas.openxmlformats.org/officeDocument/2006/relationships/hyperlink" Target="https://www.ecs.org/wp-content/uploads/State-Policies-to-Support-Student-Centered-Learning.pdf" TargetMode="Externa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hyperlink" Target="https://www.ecs.org/wp-content/uploads/Eduation-Policy-Approaches-to-Competency-based-Education.pdf" TargetMode="External"/><Relationship Id="rId5" Type="http://schemas.openxmlformats.org/officeDocument/2006/relationships/hyperlink" Target="https://ies.ed.gov/ncee/rel/regions/central/pdf/REL_2017238.pdf" TargetMode="External"/><Relationship Id="rId4" Type="http://schemas.openxmlformats.org/officeDocument/2006/relationships/hyperlink" Target="https://onlinelibrary.wiley.com/doi/10.1002/cbe2.1004"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www.ecs.org/wp-content/uploads/Eduation-Policy-Approaches-to-Competency-based-Education.pdf"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hyperlink" Target="https://www.ecs.org/wp-content/uploads/State-Policies-to-Support-Student-Centered-Learning.pdf" TargetMode="External"/></Relationships>
</file>

<file path=ppt/slides/_rels/slide3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96F50032-C6BD-43DB-987E-2E401D2E22C2}"/>
              </a:ext>
            </a:extLst>
          </p:cNvPr>
          <p:cNvSpPr>
            <a:spLocks noGrp="1"/>
          </p:cNvSpPr>
          <p:nvPr>
            <p:ph type="subTitle" idx="1"/>
          </p:nvPr>
        </p:nvSpPr>
        <p:spPr>
          <a:xfrm>
            <a:off x="1709530" y="5229466"/>
            <a:ext cx="8767860" cy="625481"/>
          </a:xfrm>
        </p:spPr>
        <p:txBody>
          <a:bodyPr/>
          <a:lstStyle/>
          <a:p>
            <a:r>
              <a:rPr lang="en-US" dirty="0"/>
              <a:t>November 1, 2023</a:t>
            </a:r>
          </a:p>
        </p:txBody>
      </p:sp>
      <p:grpSp>
        <p:nvGrpSpPr>
          <p:cNvPr id="10" name="Group 9">
            <a:extLst>
              <a:ext uri="{FF2B5EF4-FFF2-40B4-BE49-F238E27FC236}">
                <a16:creationId xmlns:a16="http://schemas.microsoft.com/office/drawing/2014/main" id="{2A7C2452-F12D-6719-B766-B0CB3C5B2FFF}"/>
              </a:ext>
            </a:extLst>
          </p:cNvPr>
          <p:cNvGrpSpPr/>
          <p:nvPr/>
        </p:nvGrpSpPr>
        <p:grpSpPr>
          <a:xfrm>
            <a:off x="1127351" y="2719951"/>
            <a:ext cx="9932218" cy="1373082"/>
            <a:chOff x="1262477" y="3017015"/>
            <a:chExt cx="9932218" cy="1373082"/>
          </a:xfrm>
        </p:grpSpPr>
        <p:pic>
          <p:nvPicPr>
            <p:cNvPr id="3" name="Picture 2" descr="A blue text on a white background&#10;&#10;Description automatically generated">
              <a:extLst>
                <a:ext uri="{FF2B5EF4-FFF2-40B4-BE49-F238E27FC236}">
                  <a16:creationId xmlns:a16="http://schemas.microsoft.com/office/drawing/2014/main" id="{43483F7E-B6D9-4137-F3D8-E9FEE171F8B0}"/>
                </a:ext>
              </a:extLst>
            </p:cNvPr>
            <p:cNvPicPr>
              <a:picLocks noChangeAspect="1"/>
            </p:cNvPicPr>
            <p:nvPr/>
          </p:nvPicPr>
          <p:blipFill>
            <a:blip r:embed="rId3"/>
            <a:stretch>
              <a:fillRect/>
            </a:stretch>
          </p:blipFill>
          <p:spPr>
            <a:xfrm>
              <a:off x="1262477" y="3017015"/>
              <a:ext cx="5972223" cy="1373082"/>
            </a:xfrm>
            <a:prstGeom prst="rect">
              <a:avLst/>
            </a:prstGeom>
          </p:spPr>
        </p:pic>
        <p:sp>
          <p:nvSpPr>
            <p:cNvPr id="4" name="TextBox 3">
              <a:extLst>
                <a:ext uri="{FF2B5EF4-FFF2-40B4-BE49-F238E27FC236}">
                  <a16:creationId xmlns:a16="http://schemas.microsoft.com/office/drawing/2014/main" id="{D943BBBC-9234-24DC-8AF1-E0EAA0E6FA8C}"/>
                </a:ext>
              </a:extLst>
            </p:cNvPr>
            <p:cNvSpPr txBox="1"/>
            <p:nvPr/>
          </p:nvSpPr>
          <p:spPr>
            <a:xfrm>
              <a:off x="7079466" y="3021146"/>
              <a:ext cx="4115229" cy="1323439"/>
            </a:xfrm>
            <a:prstGeom prst="rect">
              <a:avLst/>
            </a:prstGeom>
            <a:noFill/>
          </p:spPr>
          <p:txBody>
            <a:bodyPr wrap="none" rtlCol="0">
              <a:spAutoFit/>
            </a:bodyPr>
            <a:lstStyle/>
            <a:p>
              <a:r>
                <a:rPr lang="en-US" sz="8000" spc="-150" dirty="0">
                  <a:solidFill>
                    <a:srgbClr val="0C3C72"/>
                  </a:solidFill>
                </a:rPr>
                <a:t>SUMMIT</a:t>
              </a:r>
            </a:p>
          </p:txBody>
        </p:sp>
      </p:grpSp>
      <p:sp>
        <p:nvSpPr>
          <p:cNvPr id="11" name="TextBox 10">
            <a:extLst>
              <a:ext uri="{FF2B5EF4-FFF2-40B4-BE49-F238E27FC236}">
                <a16:creationId xmlns:a16="http://schemas.microsoft.com/office/drawing/2014/main" id="{39773188-3BDC-BB1B-3301-2EC9241E8664}"/>
              </a:ext>
            </a:extLst>
          </p:cNvPr>
          <p:cNvSpPr txBox="1"/>
          <p:nvPr/>
        </p:nvSpPr>
        <p:spPr>
          <a:xfrm>
            <a:off x="3764525" y="4107875"/>
            <a:ext cx="4657878" cy="707886"/>
          </a:xfrm>
          <a:prstGeom prst="rect">
            <a:avLst/>
          </a:prstGeom>
          <a:noFill/>
        </p:spPr>
        <p:txBody>
          <a:bodyPr wrap="none" rtlCol="0">
            <a:spAutoFit/>
          </a:bodyPr>
          <a:lstStyle/>
          <a:p>
            <a:pPr algn="ctr"/>
            <a:r>
              <a:rPr lang="en-US" sz="4000" spc="-150" dirty="0">
                <a:solidFill>
                  <a:srgbClr val="0C3C72"/>
                </a:solidFill>
              </a:rPr>
              <a:t>Teacher of the Future</a:t>
            </a:r>
          </a:p>
        </p:txBody>
      </p:sp>
    </p:spTree>
    <p:extLst>
      <p:ext uri="{BB962C8B-B14F-4D97-AF65-F5344CB8AC3E}">
        <p14:creationId xmlns:p14="http://schemas.microsoft.com/office/powerpoint/2010/main" val="1252559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193438" y="2205664"/>
            <a:ext cx="7805124" cy="1356360"/>
          </a:xfrm>
        </p:spPr>
        <p:txBody>
          <a:bodyPr>
            <a:noAutofit/>
          </a:bodyPr>
          <a:lstStyle/>
          <a:p>
            <a:pPr algn="ctr"/>
            <a:r>
              <a:rPr lang="en-US" sz="4400" b="0" dirty="0">
                <a:latin typeface="+mn-lt"/>
              </a:rPr>
              <a:t>Preparing for Teaching in the Future</a:t>
            </a:r>
            <a:br>
              <a:rPr lang="en-US" sz="4400" b="0" dirty="0">
                <a:latin typeface="+mn-lt"/>
              </a:rPr>
            </a:br>
            <a:br>
              <a:rPr lang="en-US" sz="4400" b="0" dirty="0">
                <a:latin typeface="+mn-lt"/>
              </a:rPr>
            </a:br>
            <a:br>
              <a:rPr lang="en-US" sz="4400" b="0" dirty="0">
                <a:latin typeface="+mn-lt"/>
              </a:rPr>
            </a:br>
            <a:r>
              <a:rPr lang="en-US" sz="3600" b="0" dirty="0">
                <a:latin typeface="+mn-lt"/>
              </a:rPr>
              <a:t>Rep. Jim Jonas, Sara </a:t>
            </a:r>
            <a:r>
              <a:rPr lang="en-US" sz="3600" b="0" dirty="0" err="1">
                <a:latin typeface="+mn-lt"/>
              </a:rPr>
              <a:t>Medalen</a:t>
            </a:r>
            <a:r>
              <a:rPr lang="en-US" sz="3600" b="0" dirty="0">
                <a:latin typeface="+mn-lt"/>
              </a:rPr>
              <a:t>, Stanley Schauer, Michelle Strand</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035737" y="5664128"/>
            <a:ext cx="9106211" cy="652690"/>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Identify if this is a </a:t>
            </a:r>
            <a:r>
              <a:rPr lang="en-US" sz="3600" i="1" u="sng" dirty="0">
                <a:solidFill>
                  <a:srgbClr val="00407A"/>
                </a:solidFill>
                <a:latin typeface="+mn-lt"/>
              </a:rPr>
              <a:t>Commend</a:t>
            </a:r>
            <a:r>
              <a:rPr lang="en-US" sz="2400" dirty="0">
                <a:latin typeface="+mn-lt"/>
              </a:rPr>
              <a:t>, </a:t>
            </a:r>
            <a:r>
              <a:rPr lang="en-US" sz="3600" i="1" u="sng" dirty="0">
                <a:solidFill>
                  <a:srgbClr val="00407A"/>
                </a:solidFill>
                <a:latin typeface="+mn-lt"/>
              </a:rPr>
              <a:t>Endorse</a:t>
            </a:r>
            <a:r>
              <a:rPr lang="en-US" sz="2400" dirty="0">
                <a:latin typeface="+mn-lt"/>
              </a:rPr>
              <a:t>, or </a:t>
            </a:r>
            <a:r>
              <a:rPr lang="en-US" sz="3600" i="1" u="sng" dirty="0">
                <a:solidFill>
                  <a:srgbClr val="00407A"/>
                </a:solidFill>
                <a:highlight>
                  <a:srgbClr val="FFFF00"/>
                </a:highlight>
                <a:latin typeface="+mn-lt"/>
              </a:rPr>
              <a:t>Call to Action</a:t>
            </a:r>
          </a:p>
        </p:txBody>
      </p:sp>
    </p:spTree>
    <p:extLst>
      <p:ext uri="{BB962C8B-B14F-4D97-AF65-F5344CB8AC3E}">
        <p14:creationId xmlns:p14="http://schemas.microsoft.com/office/powerpoint/2010/main" val="2943811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03242" y="323353"/>
            <a:ext cx="6975201" cy="1356360"/>
          </a:xfrm>
        </p:spPr>
        <p:txBody>
          <a:bodyPr>
            <a:noAutofit/>
          </a:bodyPr>
          <a:lstStyle/>
          <a:p>
            <a:r>
              <a:rPr lang="en-US" sz="4400" b="0" dirty="0">
                <a:latin typeface="+mn-lt"/>
              </a:rPr>
              <a:t>Why This Topic?</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576471" y="1391478"/>
            <a:ext cx="10118034" cy="5143169"/>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r>
              <a:rPr lang="en-US" sz="2600" dirty="0">
                <a:latin typeface="+mn-lt"/>
              </a:rPr>
              <a:t>Retention: </a:t>
            </a:r>
            <a:r>
              <a:rPr lang="en-US" dirty="0">
                <a:latin typeface="+mn-lt"/>
              </a:rPr>
              <a:t>Ensuring that teachers are prepared, and properly trained helps retain individuals who are starting out in the field. Increase practical methods, topics, and go above and beyond current student teaching practice. Provide opportunities for veteran teachers to be leaders; mentorship is not as effective without veteran teacher-leaders.</a:t>
            </a:r>
          </a:p>
          <a:p>
            <a:r>
              <a:rPr lang="en-US" sz="2600" dirty="0">
                <a:latin typeface="+mn-lt"/>
              </a:rPr>
              <a:t>Recruitment: </a:t>
            </a:r>
            <a:r>
              <a:rPr lang="en-US" dirty="0">
                <a:latin typeface="+mn-lt"/>
              </a:rPr>
              <a:t>Communication with 1</a:t>
            </a:r>
            <a:r>
              <a:rPr lang="en-US" baseline="30000" dirty="0">
                <a:latin typeface="+mn-lt"/>
              </a:rPr>
              <a:t>st</a:t>
            </a:r>
            <a:r>
              <a:rPr lang="en-US" dirty="0">
                <a:latin typeface="+mn-lt"/>
              </a:rPr>
              <a:t> year teachers, teacher prep programs, and future teachers helps us identify gaps and find highlightable aspects of the profession for key marketing and advertising information. Communication with veteran teachers allow us to learn what might be needed to be a great mentor.</a:t>
            </a:r>
          </a:p>
          <a:p>
            <a:r>
              <a:rPr lang="en-US" sz="2600" dirty="0">
                <a:latin typeface="+mn-lt"/>
              </a:rPr>
              <a:t>Efficiency: </a:t>
            </a:r>
            <a:r>
              <a:rPr lang="en-US" dirty="0">
                <a:latin typeface="+mn-lt"/>
              </a:rPr>
              <a:t>Technology has rapidly increased and ensuring our teachers can leverage the tools and research available is important for student learning. Time to innovate is also necessary. Creating a “curiosity” among teaching professionals and a “nimbleness” among our teacher prep programs.</a:t>
            </a:r>
          </a:p>
          <a:p>
            <a:endParaRPr lang="en-US" dirty="0"/>
          </a:p>
        </p:txBody>
      </p:sp>
    </p:spTree>
    <p:extLst>
      <p:ext uri="{BB962C8B-B14F-4D97-AF65-F5344CB8AC3E}">
        <p14:creationId xmlns:p14="http://schemas.microsoft.com/office/powerpoint/2010/main" val="2908096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834886" y="258275"/>
            <a:ext cx="6975201" cy="1356360"/>
          </a:xfrm>
        </p:spPr>
        <p:txBody>
          <a:bodyPr>
            <a:noAutofit/>
          </a:bodyPr>
          <a:lstStyle/>
          <a:p>
            <a:r>
              <a:rPr lang="en-US" sz="4400" b="0" dirty="0">
                <a:latin typeface="+mn-lt"/>
              </a:rPr>
              <a:t>Research Methodology</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347871" y="1441174"/>
            <a:ext cx="10774016" cy="4613637"/>
          </a:xfrm>
          <a:prstGeom prst="rect">
            <a:avLst/>
          </a:prstGeom>
        </p:spPr>
        <p:txBody>
          <a:bodyPr vert="horz" lIns="91440" tIns="45720" rIns="91440" bIns="45720" rtlCol="0">
            <a:normAutofit fontScale="625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900" dirty="0">
                <a:latin typeface="+mn-lt"/>
              </a:rPr>
              <a:t>Future research: </a:t>
            </a:r>
          </a:p>
          <a:p>
            <a:pPr lvl="1">
              <a:lnSpc>
                <a:spcPct val="100000"/>
              </a:lnSpc>
              <a:spcBef>
                <a:spcPts val="0"/>
              </a:spcBef>
              <a:spcAft>
                <a:spcPts val="800"/>
              </a:spcAft>
            </a:pPr>
            <a:r>
              <a:rPr lang="en-US" sz="2900" dirty="0">
                <a:latin typeface="+mn-lt"/>
              </a:rPr>
              <a:t>What are our teacher prep programs doing to address evolving educational needs and skills future teachers need? </a:t>
            </a:r>
          </a:p>
          <a:p>
            <a:pPr lvl="2">
              <a:lnSpc>
                <a:spcPct val="100000"/>
              </a:lnSpc>
              <a:spcBef>
                <a:spcPts val="0"/>
              </a:spcBef>
              <a:spcAft>
                <a:spcPts val="800"/>
              </a:spcAft>
            </a:pPr>
            <a:r>
              <a:rPr lang="en-US" sz="2900" dirty="0">
                <a:latin typeface="+mn-lt"/>
              </a:rPr>
              <a:t>Bring in more content experts from the field to speak with students</a:t>
            </a:r>
          </a:p>
          <a:p>
            <a:pPr lvl="2">
              <a:lnSpc>
                <a:spcPct val="100000"/>
              </a:lnSpc>
              <a:spcBef>
                <a:spcPts val="0"/>
              </a:spcBef>
              <a:spcAft>
                <a:spcPts val="800"/>
              </a:spcAft>
            </a:pPr>
            <a:r>
              <a:rPr lang="en-US" sz="2900" dirty="0">
                <a:latin typeface="+mn-lt"/>
              </a:rPr>
              <a:t>NDUS cabinet/committee of 1</a:t>
            </a:r>
            <a:r>
              <a:rPr lang="en-US" sz="2900" baseline="30000" dirty="0">
                <a:latin typeface="+mn-lt"/>
              </a:rPr>
              <a:t>st</a:t>
            </a:r>
            <a:r>
              <a:rPr lang="en-US" sz="2900" dirty="0">
                <a:latin typeface="+mn-lt"/>
              </a:rPr>
              <a:t> year teachers to provide continuous feedback</a:t>
            </a:r>
          </a:p>
          <a:p>
            <a:pPr lvl="1">
              <a:lnSpc>
                <a:spcPct val="100000"/>
              </a:lnSpc>
              <a:spcBef>
                <a:spcPts val="0"/>
              </a:spcBef>
              <a:spcAft>
                <a:spcPts val="800"/>
              </a:spcAft>
            </a:pPr>
            <a:r>
              <a:rPr lang="en-US" sz="2900" dirty="0">
                <a:latin typeface="+mn-lt"/>
              </a:rPr>
              <a:t>Speak with State Superintendent Student Cabinet about perceptions of the teaching profession.</a:t>
            </a:r>
          </a:p>
          <a:p>
            <a:pPr lvl="1">
              <a:lnSpc>
                <a:spcPct val="100000"/>
              </a:lnSpc>
              <a:spcBef>
                <a:spcPts val="0"/>
              </a:spcBef>
              <a:spcAft>
                <a:spcPts val="800"/>
              </a:spcAft>
            </a:pPr>
            <a:r>
              <a:rPr lang="en-US" sz="2900" dirty="0">
                <a:latin typeface="+mn-lt"/>
              </a:rPr>
              <a:t>Speak with 1</a:t>
            </a:r>
            <a:r>
              <a:rPr lang="en-US" sz="2900" baseline="30000" dirty="0">
                <a:latin typeface="+mn-lt"/>
              </a:rPr>
              <a:t>st</a:t>
            </a:r>
            <a:r>
              <a:rPr lang="en-US" sz="2900" dirty="0">
                <a:latin typeface="+mn-lt"/>
              </a:rPr>
              <a:t> year teachers about mentoring, skills and topics they wish were addressed during prep. </a:t>
            </a:r>
          </a:p>
          <a:p>
            <a:pPr lvl="2">
              <a:lnSpc>
                <a:spcPct val="100000"/>
              </a:lnSpc>
              <a:spcBef>
                <a:spcPts val="0"/>
              </a:spcBef>
              <a:spcAft>
                <a:spcPts val="800"/>
              </a:spcAft>
            </a:pPr>
            <a:r>
              <a:rPr lang="en-US" sz="2900" dirty="0">
                <a:latin typeface="+mn-lt"/>
              </a:rPr>
              <a:t>What attracted them to the profession.</a:t>
            </a:r>
          </a:p>
          <a:p>
            <a:pPr lvl="1">
              <a:lnSpc>
                <a:spcPct val="100000"/>
              </a:lnSpc>
              <a:spcBef>
                <a:spcPts val="0"/>
              </a:spcBef>
              <a:spcAft>
                <a:spcPts val="800"/>
              </a:spcAft>
            </a:pPr>
            <a:r>
              <a:rPr lang="en-US" sz="2900" dirty="0">
                <a:latin typeface="+mn-lt"/>
              </a:rPr>
              <a:t>Speak with principals who have recent experience with new teachers to also help identify gaps.</a:t>
            </a:r>
          </a:p>
          <a:p>
            <a:pPr lvl="1">
              <a:lnSpc>
                <a:spcPct val="100000"/>
              </a:lnSpc>
              <a:spcBef>
                <a:spcPts val="0"/>
              </a:spcBef>
              <a:spcAft>
                <a:spcPts val="800"/>
              </a:spcAft>
            </a:pPr>
            <a:r>
              <a:rPr lang="en-US" sz="2900" dirty="0">
                <a:latin typeface="+mn-lt"/>
              </a:rPr>
              <a:t>Speak with veteran teachers about becoming mentors or what is needed to become a great mentor.</a:t>
            </a:r>
          </a:p>
          <a:p>
            <a:pPr lvl="1">
              <a:lnSpc>
                <a:spcPct val="100000"/>
              </a:lnSpc>
              <a:spcBef>
                <a:spcPts val="0"/>
              </a:spcBef>
              <a:spcAft>
                <a:spcPts val="800"/>
              </a:spcAft>
            </a:pPr>
            <a:r>
              <a:rPr lang="en-US" sz="2900" dirty="0">
                <a:latin typeface="+mn-lt"/>
              </a:rPr>
              <a:t>Do we have any districts in the state that are doing this well? If so, what are they doing?</a:t>
            </a:r>
          </a:p>
          <a:p>
            <a:pPr lvl="1">
              <a:lnSpc>
                <a:spcPct val="100000"/>
              </a:lnSpc>
              <a:spcBef>
                <a:spcPts val="0"/>
              </a:spcBef>
              <a:spcAft>
                <a:spcPts val="800"/>
              </a:spcAft>
            </a:pPr>
            <a:r>
              <a:rPr lang="en-US" sz="2900" dirty="0">
                <a:latin typeface="+mn-lt"/>
              </a:rPr>
              <a:t>Other states that are doing innovative and effective work in this area?</a:t>
            </a:r>
          </a:p>
          <a:p>
            <a:pPr lvl="2">
              <a:lnSpc>
                <a:spcPct val="100000"/>
              </a:lnSpc>
              <a:spcBef>
                <a:spcPts val="0"/>
              </a:spcBef>
              <a:spcAft>
                <a:spcPts val="800"/>
              </a:spcAft>
            </a:pPr>
            <a:r>
              <a:rPr lang="en-US" sz="2900" dirty="0">
                <a:latin typeface="+mn-lt"/>
              </a:rPr>
              <a:t>Example of Tennessee</a:t>
            </a:r>
          </a:p>
          <a:p>
            <a:pPr>
              <a:lnSpc>
                <a:spcPct val="100000"/>
              </a:lnSpc>
              <a:spcAft>
                <a:spcPts val="1400"/>
              </a:spcAft>
            </a:pPr>
            <a:endParaRPr lang="en-US" dirty="0"/>
          </a:p>
        </p:txBody>
      </p:sp>
    </p:spTree>
    <p:extLst>
      <p:ext uri="{BB962C8B-B14F-4D97-AF65-F5344CB8AC3E}">
        <p14:creationId xmlns:p14="http://schemas.microsoft.com/office/powerpoint/2010/main" val="1182776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Potential Overlap</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2346543"/>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It seems that even inside this committee, the subcommittees have some overlap in the “why,” ideas/possible solutions moving forward, and issues.</a:t>
            </a:r>
          </a:p>
          <a:p>
            <a:pPr>
              <a:lnSpc>
                <a:spcPct val="100000"/>
              </a:lnSpc>
              <a:spcBef>
                <a:spcPts val="0"/>
              </a:spcBef>
              <a:spcAft>
                <a:spcPts val="800"/>
              </a:spcAft>
            </a:pPr>
            <a:r>
              <a:rPr lang="en-US" sz="2400" dirty="0">
                <a:latin typeface="+mn-lt"/>
              </a:rPr>
              <a:t>Other statewide committees and many groups seem to also be studying and working on key aspects of this committee’s overall missions – recruitment, retention, future of education.</a:t>
            </a:r>
          </a:p>
        </p:txBody>
      </p:sp>
    </p:spTree>
    <p:extLst>
      <p:ext uri="{BB962C8B-B14F-4D97-AF65-F5344CB8AC3E}">
        <p14:creationId xmlns:p14="http://schemas.microsoft.com/office/powerpoint/2010/main" val="2439061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Future Work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4078121"/>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Please see Research Methodology slide</a:t>
            </a:r>
          </a:p>
          <a:p>
            <a:pPr>
              <a:lnSpc>
                <a:spcPct val="100000"/>
              </a:lnSpc>
              <a:spcBef>
                <a:spcPts val="0"/>
              </a:spcBef>
              <a:spcAft>
                <a:spcPts val="800"/>
              </a:spcAft>
            </a:pPr>
            <a:r>
              <a:rPr lang="en-US" sz="2400" dirty="0">
                <a:latin typeface="+mn-lt"/>
              </a:rPr>
              <a:t>Increase teachers' ability to impact student learning on Day 1</a:t>
            </a:r>
          </a:p>
          <a:p>
            <a:pPr>
              <a:lnSpc>
                <a:spcPct val="100000"/>
              </a:lnSpc>
              <a:spcBef>
                <a:spcPts val="0"/>
              </a:spcBef>
              <a:spcAft>
                <a:spcPts val="800"/>
              </a:spcAft>
            </a:pPr>
            <a:r>
              <a:rPr lang="en-US" sz="2400" dirty="0">
                <a:latin typeface="+mn-lt"/>
              </a:rPr>
              <a:t>Possible paths forward:</a:t>
            </a:r>
          </a:p>
          <a:p>
            <a:pPr lvl="1">
              <a:lnSpc>
                <a:spcPct val="100000"/>
              </a:lnSpc>
              <a:spcBef>
                <a:spcPts val="0"/>
              </a:spcBef>
              <a:spcAft>
                <a:spcPts val="800"/>
              </a:spcAft>
            </a:pPr>
            <a:r>
              <a:rPr lang="en-US" sz="2200" dirty="0">
                <a:latin typeface="+mn-lt"/>
              </a:rPr>
              <a:t>Learning more practical/everyday skills teachers need, increase on-the-job training, increase support/mentorships</a:t>
            </a:r>
          </a:p>
          <a:p>
            <a:pPr lvl="1">
              <a:lnSpc>
                <a:spcPct val="100000"/>
              </a:lnSpc>
              <a:spcBef>
                <a:spcPts val="0"/>
              </a:spcBef>
              <a:spcAft>
                <a:spcPts val="800"/>
              </a:spcAft>
            </a:pPr>
            <a:r>
              <a:rPr lang="en-US" sz="2200" dirty="0">
                <a:latin typeface="+mn-lt"/>
              </a:rPr>
              <a:t>Lessening administrative burden on teachers</a:t>
            </a:r>
          </a:p>
          <a:p>
            <a:pPr lvl="1">
              <a:lnSpc>
                <a:spcPct val="100000"/>
              </a:lnSpc>
              <a:spcBef>
                <a:spcPts val="0"/>
              </a:spcBef>
              <a:spcAft>
                <a:spcPts val="800"/>
              </a:spcAft>
            </a:pPr>
            <a:r>
              <a:rPr lang="en-US" sz="2200" dirty="0">
                <a:latin typeface="+mn-lt"/>
              </a:rPr>
              <a:t>Arm teachers with ability to understand and analyze data</a:t>
            </a:r>
          </a:p>
          <a:p>
            <a:pPr lvl="1">
              <a:lnSpc>
                <a:spcPct val="100000"/>
              </a:lnSpc>
              <a:spcBef>
                <a:spcPts val="0"/>
              </a:spcBef>
              <a:spcAft>
                <a:spcPts val="800"/>
              </a:spcAft>
            </a:pPr>
            <a:r>
              <a:rPr lang="en-US" sz="2200" dirty="0">
                <a:latin typeface="+mn-lt"/>
              </a:rPr>
              <a:t>Increase teacher time to be innovative and more personalized</a:t>
            </a:r>
          </a:p>
          <a:p>
            <a:pPr lvl="1">
              <a:lnSpc>
                <a:spcPct val="100000"/>
              </a:lnSpc>
              <a:spcBef>
                <a:spcPts val="0"/>
              </a:spcBef>
              <a:spcAft>
                <a:spcPts val="800"/>
              </a:spcAft>
            </a:pPr>
            <a:r>
              <a:rPr lang="en-US" sz="2200" dirty="0">
                <a:latin typeface="+mn-lt"/>
              </a:rPr>
              <a:t>What do the teacher prep programs need to better serve future teachers and how can we be of assistance</a:t>
            </a:r>
          </a:p>
        </p:txBody>
      </p:sp>
    </p:spTree>
    <p:extLst>
      <p:ext uri="{BB962C8B-B14F-4D97-AF65-F5344CB8AC3E}">
        <p14:creationId xmlns:p14="http://schemas.microsoft.com/office/powerpoint/2010/main" val="3934643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Gathering Support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052448" cy="2917232"/>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Finding clarification of the other committees and groups that are currently working on these same topics. </a:t>
            </a:r>
          </a:p>
          <a:p>
            <a:pPr>
              <a:lnSpc>
                <a:spcPct val="100000"/>
              </a:lnSpc>
              <a:spcBef>
                <a:spcPts val="0"/>
              </a:spcBef>
              <a:spcAft>
                <a:spcPts val="800"/>
              </a:spcAft>
            </a:pPr>
            <a:r>
              <a:rPr lang="en-US" sz="2400" dirty="0">
                <a:latin typeface="+mn-lt"/>
              </a:rPr>
              <a:t>Find our niche or area that might not be being considered or studied.</a:t>
            </a:r>
          </a:p>
          <a:p>
            <a:pPr>
              <a:lnSpc>
                <a:spcPct val="100000"/>
              </a:lnSpc>
              <a:spcBef>
                <a:spcPts val="0"/>
              </a:spcBef>
              <a:spcAft>
                <a:spcPts val="800"/>
              </a:spcAft>
            </a:pPr>
            <a:r>
              <a:rPr lang="en-US" sz="2400" dirty="0">
                <a:latin typeface="+mn-lt"/>
              </a:rPr>
              <a:t>Share our research with others that might find it useful and vice-versa.</a:t>
            </a:r>
          </a:p>
          <a:p>
            <a:pPr>
              <a:lnSpc>
                <a:spcPct val="100000"/>
              </a:lnSpc>
              <a:spcBef>
                <a:spcPts val="0"/>
              </a:spcBef>
              <a:spcAft>
                <a:spcPts val="800"/>
              </a:spcAft>
            </a:pPr>
            <a:r>
              <a:rPr lang="en-US" sz="2400" dirty="0">
                <a:latin typeface="+mn-lt"/>
              </a:rPr>
              <a:t>Ensure we are hearing from those that this currently affects or will in the future.</a:t>
            </a:r>
          </a:p>
        </p:txBody>
      </p:sp>
    </p:spTree>
    <p:extLst>
      <p:ext uri="{BB962C8B-B14F-4D97-AF65-F5344CB8AC3E}">
        <p14:creationId xmlns:p14="http://schemas.microsoft.com/office/powerpoint/2010/main" val="2975824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470991" y="2215603"/>
            <a:ext cx="9106211" cy="1356360"/>
          </a:xfrm>
        </p:spPr>
        <p:txBody>
          <a:bodyPr>
            <a:noAutofit/>
          </a:bodyPr>
          <a:lstStyle/>
          <a:p>
            <a:pPr algn="ctr"/>
            <a:r>
              <a:rPr lang="en-US" sz="4400" b="0" dirty="0">
                <a:latin typeface="+mn-lt"/>
              </a:rPr>
              <a:t>Teacher Shortage</a:t>
            </a:r>
            <a:br>
              <a:rPr lang="en-US" sz="4400" b="0" dirty="0">
                <a:latin typeface="+mn-lt"/>
              </a:rPr>
            </a:br>
            <a:br>
              <a:rPr lang="en-US" sz="4400" b="0" dirty="0">
                <a:latin typeface="+mn-lt"/>
              </a:rPr>
            </a:br>
            <a:r>
              <a:rPr lang="en-US" sz="2800" b="0" dirty="0">
                <a:latin typeface="+mn-lt"/>
              </a:rPr>
              <a:t>Dr. Allen </a:t>
            </a:r>
            <a:r>
              <a:rPr lang="en-US" sz="2800" b="0" dirty="0" err="1">
                <a:latin typeface="+mn-lt"/>
              </a:rPr>
              <a:t>Burgad</a:t>
            </a:r>
            <a:r>
              <a:rPr lang="en-US" sz="2800" b="0" dirty="0">
                <a:latin typeface="+mn-lt"/>
              </a:rPr>
              <a:t>, Dr. Dan Conn, Sara </a:t>
            </a:r>
            <a:r>
              <a:rPr lang="en-US" sz="2800" b="0" dirty="0" err="1">
                <a:latin typeface="+mn-lt"/>
              </a:rPr>
              <a:t>Medalen</a:t>
            </a:r>
            <a:r>
              <a:rPr lang="en-US" sz="2800" b="0" dirty="0">
                <a:latin typeface="+mn-lt"/>
              </a:rPr>
              <a:t>, Dr. Jenni </a:t>
            </a:r>
            <a:r>
              <a:rPr lang="en-US" sz="2800" b="0" dirty="0" err="1">
                <a:latin typeface="+mn-lt"/>
              </a:rPr>
              <a:t>Momsen</a:t>
            </a:r>
            <a:r>
              <a:rPr lang="en-US" sz="2800" b="0" dirty="0">
                <a:latin typeface="+mn-lt"/>
              </a:rPr>
              <a:t>, Rep. David Richter, Jerry </a:t>
            </a:r>
            <a:r>
              <a:rPr lang="en-US" sz="2800" b="0" dirty="0" err="1">
                <a:latin typeface="+mn-lt"/>
              </a:rPr>
              <a:t>Rostad</a:t>
            </a:r>
            <a:r>
              <a:rPr lang="en-US" sz="2800" b="0" dirty="0">
                <a:latin typeface="+mn-lt"/>
              </a:rPr>
              <a:t>, Stanley Schauer</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035737" y="5664128"/>
            <a:ext cx="9106211" cy="652690"/>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Identify if this is a </a:t>
            </a:r>
            <a:r>
              <a:rPr lang="en-US" sz="3600" i="1" u="sng" dirty="0">
                <a:solidFill>
                  <a:srgbClr val="00407A"/>
                </a:solidFill>
                <a:latin typeface="+mn-lt"/>
              </a:rPr>
              <a:t>Commend</a:t>
            </a:r>
            <a:r>
              <a:rPr lang="en-US" sz="2400" dirty="0">
                <a:latin typeface="+mn-lt"/>
              </a:rPr>
              <a:t>, </a:t>
            </a:r>
            <a:r>
              <a:rPr lang="en-US" sz="3600" i="1" u="sng" dirty="0">
                <a:solidFill>
                  <a:srgbClr val="00407A"/>
                </a:solidFill>
                <a:latin typeface="+mn-lt"/>
              </a:rPr>
              <a:t>Endorse</a:t>
            </a:r>
            <a:r>
              <a:rPr lang="en-US" sz="2400" dirty="0">
                <a:latin typeface="+mn-lt"/>
              </a:rPr>
              <a:t>, or </a:t>
            </a:r>
            <a:r>
              <a:rPr lang="en-US" sz="3600" i="1" u="sng" dirty="0">
                <a:solidFill>
                  <a:srgbClr val="00407A"/>
                </a:solidFill>
                <a:highlight>
                  <a:srgbClr val="FFFF00"/>
                </a:highlight>
                <a:latin typeface="+mn-lt"/>
              </a:rPr>
              <a:t>Call to Action</a:t>
            </a:r>
          </a:p>
        </p:txBody>
      </p:sp>
    </p:spTree>
    <p:extLst>
      <p:ext uri="{BB962C8B-B14F-4D97-AF65-F5344CB8AC3E}">
        <p14:creationId xmlns:p14="http://schemas.microsoft.com/office/powerpoint/2010/main" val="719695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438774" y="327992"/>
            <a:ext cx="10315366" cy="935320"/>
          </a:xfrm>
        </p:spPr>
        <p:txBody>
          <a:bodyPr>
            <a:noAutofit/>
          </a:bodyPr>
          <a:lstStyle/>
          <a:p>
            <a:r>
              <a:rPr lang="en-US" sz="4400" b="0" dirty="0">
                <a:latin typeface="+mn-lt"/>
              </a:rPr>
              <a:t>Why Teacher Shortage?</a:t>
            </a:r>
          </a:p>
        </p:txBody>
      </p:sp>
      <p:sp>
        <p:nvSpPr>
          <p:cNvPr id="8" name="Content Placeholder 7">
            <a:extLst>
              <a:ext uri="{FF2B5EF4-FFF2-40B4-BE49-F238E27FC236}">
                <a16:creationId xmlns:a16="http://schemas.microsoft.com/office/drawing/2014/main" id="{3A42C546-4FD7-814E-8FCD-248E75F9995F}"/>
              </a:ext>
            </a:extLst>
          </p:cNvPr>
          <p:cNvSpPr>
            <a:spLocks noGrp="1"/>
          </p:cNvSpPr>
          <p:nvPr>
            <p:ph sz="half" idx="1"/>
          </p:nvPr>
        </p:nvSpPr>
        <p:spPr>
          <a:xfrm>
            <a:off x="438773" y="1263312"/>
            <a:ext cx="5459107" cy="5067914"/>
          </a:xfrm>
        </p:spPr>
        <p:txBody>
          <a:bodyPr>
            <a:normAutofit fontScale="55000" lnSpcReduction="20000"/>
          </a:bodyPr>
          <a:lstStyle/>
          <a:p>
            <a:pPr algn="l">
              <a:buFont typeface="Arial" panose="020B0604020202020204" pitchFamily="34" charset="0"/>
              <a:buChar char="•"/>
            </a:pPr>
            <a:r>
              <a:rPr lang="en-US" sz="2500" b="0" i="0" u="none" strike="noStrike" dirty="0">
                <a:solidFill>
                  <a:srgbClr val="374151"/>
                </a:solidFill>
                <a:effectLst/>
                <a:latin typeface="Söhne"/>
              </a:rPr>
              <a:t>Teacher Shortage in North Dakota:</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Declining number of qualified educators in K-12 schools.</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Growing reliance on substitute teachers and underqualified staff.</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Impacting the quality of education for students.</a:t>
            </a:r>
          </a:p>
          <a:p>
            <a:pPr algn="l">
              <a:buFont typeface="Arial" panose="020B0604020202020204" pitchFamily="34" charset="0"/>
              <a:buChar char="•"/>
            </a:pPr>
            <a:r>
              <a:rPr lang="en-US" sz="2500" b="0" i="0" u="none" strike="noStrike" dirty="0">
                <a:solidFill>
                  <a:srgbClr val="374151"/>
                </a:solidFill>
                <a:effectLst/>
                <a:latin typeface="Söhne"/>
              </a:rPr>
              <a:t>Quality of Education:</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Every North Dakota student deserves a high-quality education.</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Teachers play a critical role in shaping students' futures.</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Quality teachers enhance student learning and outcomes.</a:t>
            </a:r>
          </a:p>
          <a:p>
            <a:pPr algn="l">
              <a:buFont typeface="Arial" panose="020B0604020202020204" pitchFamily="34" charset="0"/>
              <a:buChar char="•"/>
            </a:pPr>
            <a:r>
              <a:rPr lang="en-US" sz="2500" b="0" i="0" u="none" strike="noStrike" dirty="0">
                <a:solidFill>
                  <a:srgbClr val="374151"/>
                </a:solidFill>
                <a:effectLst/>
                <a:latin typeface="Söhne"/>
              </a:rPr>
              <a:t>Impact on Student Achievement:</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Teacher shortages can lead to larger class sizes.</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Reduced one-on-one attention for students.</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Negative impact on academic performance and student success.</a:t>
            </a:r>
          </a:p>
          <a:p>
            <a:pPr algn="l">
              <a:buFont typeface="Arial" panose="020B0604020202020204" pitchFamily="34" charset="0"/>
              <a:buChar char="•"/>
            </a:pPr>
            <a:r>
              <a:rPr lang="en-US" sz="2500" b="0" i="0" u="none" strike="noStrike" dirty="0">
                <a:solidFill>
                  <a:srgbClr val="374151"/>
                </a:solidFill>
                <a:effectLst/>
                <a:latin typeface="Söhne"/>
              </a:rPr>
              <a:t>Economic and Workforce Implications:</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Quality education is essential for a skilled workforce.</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Affects the state's ability to attract and retain businesses.</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Hinders economic growth and development.</a:t>
            </a:r>
          </a:p>
          <a:p>
            <a:endParaRPr lang="en-US" dirty="0"/>
          </a:p>
        </p:txBody>
      </p:sp>
      <p:sp>
        <p:nvSpPr>
          <p:cNvPr id="9" name="Content Placeholder 8">
            <a:extLst>
              <a:ext uri="{FF2B5EF4-FFF2-40B4-BE49-F238E27FC236}">
                <a16:creationId xmlns:a16="http://schemas.microsoft.com/office/drawing/2014/main" id="{6F6538E6-161A-AC4D-82D0-A9D088FB7049}"/>
              </a:ext>
            </a:extLst>
          </p:cNvPr>
          <p:cNvSpPr>
            <a:spLocks noGrp="1"/>
          </p:cNvSpPr>
          <p:nvPr>
            <p:ph sz="half" idx="2"/>
          </p:nvPr>
        </p:nvSpPr>
        <p:spPr>
          <a:xfrm>
            <a:off x="6168219" y="1258010"/>
            <a:ext cx="5585007" cy="4990390"/>
          </a:xfrm>
        </p:spPr>
        <p:txBody>
          <a:bodyPr>
            <a:normAutofit fontScale="55000" lnSpcReduction="20000"/>
          </a:bodyPr>
          <a:lstStyle/>
          <a:p>
            <a:pPr algn="l">
              <a:buFont typeface="Arial" panose="020B0604020202020204" pitchFamily="34" charset="0"/>
              <a:buChar char="•"/>
            </a:pPr>
            <a:r>
              <a:rPr lang="en-US" sz="2500" b="0" i="0" u="none" strike="noStrike" dirty="0">
                <a:solidFill>
                  <a:srgbClr val="374151"/>
                </a:solidFill>
                <a:effectLst/>
                <a:latin typeface="Söhne"/>
              </a:rPr>
              <a:t>Rural and Underserved Areas:</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Rural schools often face greater challenges in teacher recruitment.</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Students in underserved areas are disproportionately affected.</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The teacher shortage exacerbates educational disparities.</a:t>
            </a:r>
          </a:p>
          <a:p>
            <a:pPr algn="l">
              <a:buFont typeface="Arial" panose="020B0604020202020204" pitchFamily="34" charset="0"/>
              <a:buChar char="•"/>
            </a:pPr>
            <a:r>
              <a:rPr lang="en-US" sz="2500" b="0" i="0" u="none" strike="noStrike" dirty="0">
                <a:solidFill>
                  <a:srgbClr val="374151"/>
                </a:solidFill>
                <a:effectLst/>
                <a:latin typeface="Söhne"/>
              </a:rPr>
              <a:t>Long-Term Consequences:</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Teacher shortages can have a lasting impact on students.</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Lower educational attainment and fewer opportunities in the future.</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North Dakota's competitiveness on the line.</a:t>
            </a:r>
          </a:p>
          <a:p>
            <a:pPr algn="l">
              <a:buFont typeface="Arial" panose="020B0604020202020204" pitchFamily="34" charset="0"/>
              <a:buChar char="•"/>
            </a:pPr>
            <a:r>
              <a:rPr lang="en-US" sz="2500" b="0" i="0" u="none" strike="noStrike" dirty="0">
                <a:solidFill>
                  <a:srgbClr val="374151"/>
                </a:solidFill>
                <a:effectLst/>
                <a:latin typeface="Söhne"/>
              </a:rPr>
              <a:t>Addressing the Teacher Shortage:</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Investment in teacher recruitment and retention strategies.</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Supporting teacher education programs and incentives.</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Prioritizing the well-being and professional development of educators.</a:t>
            </a:r>
          </a:p>
          <a:p>
            <a:pPr algn="l">
              <a:buFont typeface="Arial" panose="020B0604020202020204" pitchFamily="34" charset="0"/>
              <a:buChar char="•"/>
            </a:pPr>
            <a:r>
              <a:rPr lang="en-US" sz="2500" b="0" i="0" u="none" strike="noStrike" dirty="0">
                <a:solidFill>
                  <a:srgbClr val="374151"/>
                </a:solidFill>
                <a:effectLst/>
                <a:latin typeface="Söhne"/>
              </a:rPr>
              <a:t>Ensuring a Bright Future:</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Quality teachers are essential for North Dakota's future.</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A commitment to providing students with the best education possible.</a:t>
            </a:r>
          </a:p>
          <a:p>
            <a:pPr marL="742950" lvl="1" indent="-285750" algn="l">
              <a:buFont typeface="Arial" panose="020B0604020202020204" pitchFamily="34" charset="0"/>
              <a:buChar char="•"/>
            </a:pPr>
            <a:r>
              <a:rPr lang="en-US" sz="2500" b="0" i="0" u="none" strike="noStrike" dirty="0">
                <a:solidFill>
                  <a:srgbClr val="374151"/>
                </a:solidFill>
                <a:effectLst/>
                <a:latin typeface="Söhne"/>
              </a:rPr>
              <a:t>Securing the state's long-term prosperity and success.</a:t>
            </a:r>
            <a:endParaRPr lang="en-US" sz="2500" dirty="0">
              <a:latin typeface="+mn-lt"/>
            </a:endParaRPr>
          </a:p>
          <a:p>
            <a:endParaRPr lang="en-US" dirty="0"/>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4" y="1974809"/>
            <a:ext cx="7969014"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endParaRPr lang="en-US" dirty="0"/>
          </a:p>
        </p:txBody>
      </p:sp>
    </p:spTree>
    <p:extLst>
      <p:ext uri="{BB962C8B-B14F-4D97-AF65-F5344CB8AC3E}">
        <p14:creationId xmlns:p14="http://schemas.microsoft.com/office/powerpoint/2010/main" val="1176165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586409" y="325814"/>
            <a:ext cx="9875520" cy="653711"/>
          </a:xfrm>
        </p:spPr>
        <p:txBody>
          <a:bodyPr>
            <a:noAutofit/>
          </a:bodyPr>
          <a:lstStyle/>
          <a:p>
            <a:r>
              <a:rPr lang="en-US" sz="4400" b="0" dirty="0">
                <a:latin typeface="+mn-lt"/>
              </a:rPr>
              <a:t>Research Methodology</a:t>
            </a:r>
          </a:p>
        </p:txBody>
      </p:sp>
      <p:sp>
        <p:nvSpPr>
          <p:cNvPr id="5" name="Content Placeholder 4">
            <a:extLst>
              <a:ext uri="{FF2B5EF4-FFF2-40B4-BE49-F238E27FC236}">
                <a16:creationId xmlns:a16="http://schemas.microsoft.com/office/drawing/2014/main" id="{7278B51D-8924-6747-9A25-7E7EAC750F0D}"/>
              </a:ext>
            </a:extLst>
          </p:cNvPr>
          <p:cNvSpPr>
            <a:spLocks noGrp="1"/>
          </p:cNvSpPr>
          <p:nvPr>
            <p:ph sz="half" idx="1"/>
          </p:nvPr>
        </p:nvSpPr>
        <p:spPr>
          <a:xfrm>
            <a:off x="469253" y="1263311"/>
            <a:ext cx="5428627" cy="5268875"/>
          </a:xfrm>
        </p:spPr>
        <p:txBody>
          <a:bodyPr>
            <a:normAutofit fontScale="25000" lnSpcReduction="20000"/>
          </a:bodyPr>
          <a:lstStyle/>
          <a:p>
            <a:pPr marL="45720" indent="0">
              <a:buNone/>
            </a:pPr>
            <a:r>
              <a:rPr lang="en-US" sz="5600" b="1" u="sng" dirty="0">
                <a:latin typeface="+mj-lt"/>
              </a:rPr>
              <a:t>Literature Review:</a:t>
            </a:r>
          </a:p>
          <a:p>
            <a:pPr marL="45720" indent="0">
              <a:buNone/>
            </a:pPr>
            <a:r>
              <a:rPr lang="en-US" sz="5600" b="1" dirty="0">
                <a:latin typeface="+mj-lt"/>
              </a:rPr>
              <a:t>Teacher Turnover : </a:t>
            </a:r>
            <a:r>
              <a:rPr lang="en-US" sz="5600" dirty="0">
                <a:latin typeface="+mj-lt"/>
              </a:rPr>
              <a:t>Defined as the movement of teachers within schools (movers) and those leaving the teaching occupation altogether (leavers). Total teacher turnover is distributed evenly between these two groups. (</a:t>
            </a:r>
            <a:r>
              <a:rPr lang="en-US" sz="5600" b="0" i="0" u="none" strike="noStrike" dirty="0">
                <a:solidFill>
                  <a:srgbClr val="374151"/>
                </a:solidFill>
                <a:effectLst/>
                <a:latin typeface="+mj-lt"/>
              </a:rPr>
              <a:t>Ingersoll &amp; Smith, 2003)</a:t>
            </a:r>
            <a:endParaRPr lang="en-US" sz="5600" dirty="0">
              <a:latin typeface="+mj-lt"/>
            </a:endParaRPr>
          </a:p>
          <a:p>
            <a:pPr marL="45720" indent="0">
              <a:buNone/>
            </a:pPr>
            <a:r>
              <a:rPr lang="en-US" sz="5600" b="1" dirty="0">
                <a:latin typeface="+mj-lt"/>
              </a:rPr>
              <a:t>Turnover Rates</a:t>
            </a:r>
            <a:r>
              <a:rPr lang="en-US" sz="5600" dirty="0">
                <a:latin typeface="+mj-lt"/>
              </a:rPr>
              <a:t>: 14.5% in 1988-89, 13.2% in 1991-92, 14.3% in 1994-95, and 15.7% in 2000-2001.  The teaching profession experiences relatively high turnover compared to other professions. (</a:t>
            </a:r>
            <a:r>
              <a:rPr lang="en-US" sz="5600" b="0" i="0" u="none" strike="noStrike" dirty="0">
                <a:solidFill>
                  <a:srgbClr val="374151"/>
                </a:solidFill>
                <a:effectLst/>
                <a:latin typeface="+mj-lt"/>
              </a:rPr>
              <a:t>Ingersoll &amp; Smith, 2003)</a:t>
            </a:r>
            <a:endParaRPr lang="en-US" sz="5600" dirty="0">
              <a:latin typeface="+mj-lt"/>
            </a:endParaRPr>
          </a:p>
          <a:p>
            <a:pPr marL="45720" indent="0">
              <a:buNone/>
            </a:pPr>
            <a:r>
              <a:rPr lang="en-US" sz="5600" b="1" dirty="0">
                <a:latin typeface="+mj-lt"/>
              </a:rPr>
              <a:t>School Migration: </a:t>
            </a:r>
            <a:r>
              <a:rPr lang="en-US" sz="5600" dirty="0">
                <a:latin typeface="+mj-lt"/>
              </a:rPr>
              <a:t>Not diminishing the overall supply of teachers as departures are offset by new hires.; Concluding that teacher migration doesn't significantly contribute to staffing problems. (</a:t>
            </a:r>
            <a:r>
              <a:rPr lang="en-US" sz="5600" b="0" i="0" u="none" strike="noStrike" dirty="0">
                <a:solidFill>
                  <a:srgbClr val="374151"/>
                </a:solidFill>
                <a:effectLst/>
                <a:latin typeface="+mj-lt"/>
              </a:rPr>
              <a:t>Ingersoll &amp; Smith, 2003)</a:t>
            </a:r>
            <a:endParaRPr lang="en-US" sz="5600" dirty="0">
              <a:latin typeface="+mj-lt"/>
            </a:endParaRPr>
          </a:p>
          <a:p>
            <a:pPr marL="45720" indent="0">
              <a:buNone/>
            </a:pPr>
            <a:r>
              <a:rPr lang="en-US" sz="5600" b="1" dirty="0">
                <a:latin typeface="+mj-lt"/>
              </a:rPr>
              <a:t>Distinguishing Movers and Leavers: </a:t>
            </a:r>
            <a:r>
              <a:rPr lang="en-US" sz="5600" dirty="0">
                <a:latin typeface="+mj-lt"/>
              </a:rPr>
              <a:t>Recognizing that, from an organizational-level perspective, both movers and leavers result in teacher vacancies.. Stressing that the turnover issue isn't solely due to a "graying work force."</a:t>
            </a:r>
            <a:r>
              <a:rPr lang="en-US" sz="5600" b="0" i="0" u="none" strike="noStrike" dirty="0">
                <a:solidFill>
                  <a:srgbClr val="374151"/>
                </a:solidFill>
                <a:effectLst/>
                <a:latin typeface="+mj-lt"/>
              </a:rPr>
              <a:t> (Ingersoll &amp; Smith, 2003)</a:t>
            </a:r>
          </a:p>
          <a:p>
            <a:pPr marL="45720" indent="0">
              <a:buNone/>
            </a:pPr>
            <a:r>
              <a:rPr lang="en-US" sz="5600" b="1" dirty="0">
                <a:latin typeface="+mj-lt"/>
              </a:rPr>
              <a:t>Severity and Outlook of Shortages: </a:t>
            </a:r>
            <a:r>
              <a:rPr lang="en-US" sz="5600" dirty="0">
                <a:latin typeface="+mj-lt"/>
              </a:rPr>
              <a:t>The severity of teacher shortages is evident from state and district data. and These shortages have a lasting impact on the education system. Understanding the variations in how districts experience shortages is essential for crafting effective solutions. . (</a:t>
            </a:r>
            <a:r>
              <a:rPr lang="en-US" sz="5600" b="0" i="0" u="none" strike="noStrike" dirty="0" err="1">
                <a:solidFill>
                  <a:srgbClr val="374151"/>
                </a:solidFill>
                <a:effectLst/>
                <a:latin typeface="+mj-lt"/>
              </a:rPr>
              <a:t>Sutcher</a:t>
            </a:r>
            <a:r>
              <a:rPr lang="en-US" sz="5600" dirty="0">
                <a:solidFill>
                  <a:srgbClr val="374151"/>
                </a:solidFill>
                <a:latin typeface="+mj-lt"/>
              </a:rPr>
              <a:t> et al., </a:t>
            </a:r>
            <a:r>
              <a:rPr lang="en-US" sz="5600" b="0" i="0" u="none" strike="noStrike" dirty="0">
                <a:solidFill>
                  <a:srgbClr val="374151"/>
                </a:solidFill>
                <a:effectLst/>
                <a:latin typeface="+mj-lt"/>
              </a:rPr>
              <a:t>2019) </a:t>
            </a:r>
            <a:endParaRPr lang="en-US" sz="5600" dirty="0">
              <a:latin typeface="+mj-lt"/>
            </a:endParaRPr>
          </a:p>
          <a:p>
            <a:pPr marL="45720" indent="0">
              <a:buNone/>
            </a:pPr>
            <a:r>
              <a:rPr lang="en-US" sz="5600" b="1" dirty="0">
                <a:latin typeface="+mj-lt"/>
              </a:rPr>
              <a:t>Implications for Policy: </a:t>
            </a:r>
            <a:r>
              <a:rPr lang="en-US" sz="5600" dirty="0">
                <a:latin typeface="+mj-lt"/>
              </a:rPr>
              <a:t>The evidence of teacher shortages underscores the need for comprehensive policy analysis and intervention. Effective policies should address the multifaceted nature of teacher shortages and strive for both local and national solutions. </a:t>
            </a:r>
            <a:r>
              <a:rPr lang="en-US" sz="5600" b="0" i="0" u="none" strike="noStrike" dirty="0">
                <a:solidFill>
                  <a:srgbClr val="374151"/>
                </a:solidFill>
                <a:effectLst/>
                <a:latin typeface="+mj-lt"/>
              </a:rPr>
              <a:t>(</a:t>
            </a:r>
            <a:r>
              <a:rPr lang="en-US" sz="5600" b="0" i="0" u="none" strike="noStrike" dirty="0" err="1">
                <a:solidFill>
                  <a:srgbClr val="374151"/>
                </a:solidFill>
                <a:effectLst/>
                <a:latin typeface="+mj-lt"/>
              </a:rPr>
              <a:t>Podolsky</a:t>
            </a:r>
            <a:r>
              <a:rPr lang="en-US" sz="5600" b="0" i="0" u="none" strike="noStrike" dirty="0">
                <a:solidFill>
                  <a:srgbClr val="374151"/>
                </a:solidFill>
                <a:effectLst/>
                <a:latin typeface="+mj-lt"/>
              </a:rPr>
              <a:t>, et al., 2016)</a:t>
            </a:r>
            <a:endParaRPr lang="en-US" sz="5600" dirty="0">
              <a:latin typeface="+mj-lt"/>
            </a:endParaRPr>
          </a:p>
          <a:p>
            <a:pPr marL="45720" indent="0">
              <a:buNone/>
            </a:pPr>
            <a:endParaRPr lang="en-US" dirty="0"/>
          </a:p>
        </p:txBody>
      </p:sp>
      <p:sp>
        <p:nvSpPr>
          <p:cNvPr id="7" name="Content Placeholder 6">
            <a:extLst>
              <a:ext uri="{FF2B5EF4-FFF2-40B4-BE49-F238E27FC236}">
                <a16:creationId xmlns:a16="http://schemas.microsoft.com/office/drawing/2014/main" id="{4EFDB8A1-93D8-8E47-B2EF-3560B9AC6875}"/>
              </a:ext>
            </a:extLst>
          </p:cNvPr>
          <p:cNvSpPr>
            <a:spLocks noGrp="1"/>
          </p:cNvSpPr>
          <p:nvPr>
            <p:ph sz="half" idx="2"/>
          </p:nvPr>
        </p:nvSpPr>
        <p:spPr>
          <a:xfrm>
            <a:off x="6294121" y="1263311"/>
            <a:ext cx="5428625" cy="4023360"/>
          </a:xfrm>
        </p:spPr>
        <p:txBody>
          <a:bodyPr>
            <a:normAutofit fontScale="25000" lnSpcReduction="20000"/>
          </a:bodyPr>
          <a:lstStyle/>
          <a:p>
            <a:pPr marL="45720" indent="0" algn="l">
              <a:buNone/>
            </a:pPr>
            <a:r>
              <a:rPr lang="en-US" sz="5600" b="1" i="0" u="sng" strike="noStrike" dirty="0">
                <a:solidFill>
                  <a:srgbClr val="374151"/>
                </a:solidFill>
                <a:effectLst/>
                <a:latin typeface="+mj-lt"/>
              </a:rPr>
              <a:t>Recent Legislation:</a:t>
            </a:r>
            <a:endParaRPr lang="en-US" sz="5600" b="0" i="0" u="sng" strike="noStrike" dirty="0">
              <a:solidFill>
                <a:srgbClr val="374151"/>
              </a:solidFill>
              <a:effectLst/>
              <a:latin typeface="+mj-lt"/>
            </a:endParaRPr>
          </a:p>
          <a:p>
            <a:pPr marL="45720" indent="0" algn="l">
              <a:buNone/>
            </a:pPr>
            <a:r>
              <a:rPr lang="en-US" sz="5600" b="1" i="0" u="none" strike="noStrike" dirty="0">
                <a:solidFill>
                  <a:srgbClr val="374151"/>
                </a:solidFill>
                <a:effectLst/>
                <a:latin typeface="+mj-lt"/>
              </a:rPr>
              <a:t>SB2032: Paraprofessional-to-Teacher Program:</a:t>
            </a:r>
            <a:endParaRPr lang="en-US" sz="5600" b="0" i="0" u="none" strike="noStrike" dirty="0">
              <a:solidFill>
                <a:srgbClr val="374151"/>
              </a:solidFill>
              <a:effectLst/>
              <a:latin typeface="+mj-lt"/>
            </a:endParaRPr>
          </a:p>
          <a:p>
            <a:pPr lvl="1" indent="0" algn="l">
              <a:buNone/>
            </a:pPr>
            <a:r>
              <a:rPr lang="en-US" sz="5600" b="0" i="0" u="none" strike="noStrike" dirty="0">
                <a:solidFill>
                  <a:srgbClr val="374151"/>
                </a:solidFill>
                <a:effectLst/>
                <a:latin typeface="+mj-lt"/>
              </a:rPr>
              <a:t>An appropriation of $3,000,000 for the Department of Public Instruction.</a:t>
            </a:r>
          </a:p>
          <a:p>
            <a:pPr lvl="1" indent="0" algn="l">
              <a:buNone/>
            </a:pPr>
            <a:r>
              <a:rPr lang="en-US" sz="5600" b="0" i="0" u="none" strike="noStrike" dirty="0">
                <a:solidFill>
                  <a:srgbClr val="374151"/>
                </a:solidFill>
                <a:effectLst/>
                <a:latin typeface="+mj-lt"/>
              </a:rPr>
              <a:t>Aimed at assisting paraprofessionals in becoming qualified teachers.</a:t>
            </a:r>
          </a:p>
          <a:p>
            <a:pPr lvl="1" indent="0" algn="l">
              <a:buNone/>
            </a:pPr>
            <a:r>
              <a:rPr lang="en-US" sz="5600" b="0" i="0" u="none" strike="noStrike" dirty="0">
                <a:solidFill>
                  <a:srgbClr val="374151"/>
                </a:solidFill>
                <a:effectLst/>
                <a:latin typeface="+mj-lt"/>
              </a:rPr>
              <a:t>Grants to accredited institutions of higher education for program startup and tuition/scholarships.</a:t>
            </a:r>
          </a:p>
          <a:p>
            <a:pPr lvl="1" indent="0" algn="l">
              <a:buNone/>
            </a:pPr>
            <a:r>
              <a:rPr lang="en-US" sz="5600" b="0" i="0" u="none" strike="noStrike" dirty="0">
                <a:solidFill>
                  <a:srgbClr val="374151"/>
                </a:solidFill>
                <a:effectLst/>
                <a:latin typeface="+mj-lt"/>
              </a:rPr>
              <a:t>Represents a significant financial commitment to address the teacher shortage crisis in ND.</a:t>
            </a:r>
          </a:p>
          <a:p>
            <a:pPr marL="45720" indent="0" algn="l">
              <a:buNone/>
            </a:pPr>
            <a:r>
              <a:rPr lang="en-US" sz="5600" b="1" i="0" u="none" strike="noStrike" dirty="0">
                <a:solidFill>
                  <a:srgbClr val="374151"/>
                </a:solidFill>
                <a:effectLst/>
                <a:latin typeface="+mj-lt"/>
              </a:rPr>
              <a:t>ESBP and Emergency Action by the Governor:</a:t>
            </a:r>
            <a:endParaRPr lang="en-US" sz="5600" b="0" i="0" u="none" strike="noStrike" dirty="0">
              <a:solidFill>
                <a:srgbClr val="374151"/>
              </a:solidFill>
              <a:effectLst/>
              <a:latin typeface="+mj-lt"/>
            </a:endParaRPr>
          </a:p>
          <a:p>
            <a:pPr lvl="1" indent="0" algn="l">
              <a:buNone/>
            </a:pPr>
            <a:r>
              <a:rPr lang="en-US" sz="5600" b="0" i="0" u="none" strike="noStrike" dirty="0">
                <a:solidFill>
                  <a:srgbClr val="374151"/>
                </a:solidFill>
                <a:effectLst/>
                <a:latin typeface="+mj-lt"/>
              </a:rPr>
              <a:t>Emergency action by Governor Burgum to address teacher shortages.</a:t>
            </a:r>
          </a:p>
          <a:p>
            <a:pPr lvl="1" indent="0" algn="l">
              <a:buNone/>
            </a:pPr>
            <a:r>
              <a:rPr lang="en-US" sz="5600" b="0" i="0" u="none" strike="noStrike" dirty="0">
                <a:solidFill>
                  <a:srgbClr val="374151"/>
                </a:solidFill>
                <a:effectLst/>
                <a:latin typeface="+mj-lt"/>
              </a:rPr>
              <a:t>Allowed teacher candidates to be hired as teachers of record during their student teaching semester.</a:t>
            </a:r>
          </a:p>
          <a:p>
            <a:pPr lvl="1" indent="0" algn="l">
              <a:buNone/>
            </a:pPr>
            <a:r>
              <a:rPr lang="en-US" sz="5600" b="0" i="0" u="none" strike="noStrike" dirty="0">
                <a:solidFill>
                  <a:srgbClr val="374151"/>
                </a:solidFill>
                <a:effectLst/>
                <a:latin typeface="+mj-lt"/>
              </a:rPr>
              <a:t>An innovative and flexible approach to alleviate immediate staffing needs in schools, but not a long-term solution. </a:t>
            </a:r>
          </a:p>
          <a:p>
            <a:pPr marL="45720" indent="0" algn="l">
              <a:buNone/>
            </a:pPr>
            <a:r>
              <a:rPr lang="en-US" sz="5600" b="1" i="0" u="none" strike="noStrike" dirty="0">
                <a:solidFill>
                  <a:srgbClr val="374151"/>
                </a:solidFill>
                <a:effectLst/>
                <a:latin typeface="+mj-lt"/>
              </a:rPr>
              <a:t>ND Department of Public Instruction's Loan Forgiveness Program:</a:t>
            </a:r>
            <a:endParaRPr lang="en-US" sz="5600" b="0" i="0" u="none" strike="noStrike" dirty="0">
              <a:solidFill>
                <a:srgbClr val="374151"/>
              </a:solidFill>
              <a:effectLst/>
              <a:latin typeface="+mj-lt"/>
            </a:endParaRPr>
          </a:p>
          <a:p>
            <a:pPr lvl="1" indent="0" algn="l">
              <a:buNone/>
            </a:pPr>
            <a:r>
              <a:rPr lang="en-US" sz="5600" b="0" i="0" u="none" strike="noStrike" dirty="0">
                <a:solidFill>
                  <a:srgbClr val="374151"/>
                </a:solidFill>
                <a:effectLst/>
                <a:latin typeface="+mj-lt"/>
              </a:rPr>
              <a:t>A valuable initiative to incentivize individuals to pursue teaching careers.</a:t>
            </a:r>
          </a:p>
          <a:p>
            <a:pPr lvl="1" indent="0" algn="l">
              <a:buNone/>
            </a:pPr>
            <a:r>
              <a:rPr lang="en-US" sz="5600" b="0" i="0" u="none" strike="noStrike" dirty="0">
                <a:solidFill>
                  <a:srgbClr val="374151"/>
                </a:solidFill>
                <a:effectLst/>
                <a:latin typeface="+mj-lt"/>
              </a:rPr>
              <a:t>Offers loan forgiveness for teachers through the Federal Teacher Cancellation Low Income (TCLI) program.</a:t>
            </a:r>
          </a:p>
          <a:p>
            <a:pPr lvl="1" indent="0" algn="l">
              <a:buNone/>
            </a:pPr>
            <a:r>
              <a:rPr lang="en-US" sz="5600" b="0" i="0" u="none" strike="noStrike" dirty="0">
                <a:solidFill>
                  <a:srgbClr val="374151"/>
                </a:solidFill>
                <a:effectLst/>
                <a:latin typeface="+mj-lt"/>
              </a:rPr>
              <a:t>Helps in recruiting and retaining qualified educators.</a:t>
            </a:r>
          </a:p>
          <a:p>
            <a:pPr marL="45720" indent="0">
              <a:buNone/>
            </a:pPr>
            <a:endParaRPr lang="en-US" b="1" dirty="0"/>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Tree>
    <p:extLst>
      <p:ext uri="{BB962C8B-B14F-4D97-AF65-F5344CB8AC3E}">
        <p14:creationId xmlns:p14="http://schemas.microsoft.com/office/powerpoint/2010/main" val="27424022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469253" y="410817"/>
            <a:ext cx="6915565" cy="653711"/>
          </a:xfrm>
        </p:spPr>
        <p:txBody>
          <a:bodyPr>
            <a:noAutofit/>
          </a:bodyPr>
          <a:lstStyle/>
          <a:p>
            <a:r>
              <a:rPr lang="en-US" sz="4400" b="0" dirty="0">
                <a:latin typeface="+mn-lt"/>
              </a:rPr>
              <a:t>Potential Overlap</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469253" y="1064528"/>
            <a:ext cx="9547371" cy="5183872"/>
          </a:xfrm>
          <a:prstGeom prst="rect">
            <a:avLst/>
          </a:prstGeom>
        </p:spPr>
        <p:txBody>
          <a:bodyPr vert="horz" lIns="91440" tIns="45720" rIns="91440" bIns="45720" rtlCol="0">
            <a:normAutofit fontScale="400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3500" dirty="0">
                <a:latin typeface="Arial" panose="020B0604020202020204" pitchFamily="34" charset="0"/>
                <a:cs typeface="Arial" panose="020B0604020202020204" pitchFamily="34" charset="0"/>
              </a:rPr>
              <a:t>Governor Burgum’s Retention and Recruitment Task Force</a:t>
            </a:r>
          </a:p>
          <a:p>
            <a:pPr lvl="1">
              <a:lnSpc>
                <a:spcPct val="100000"/>
              </a:lnSpc>
              <a:spcBef>
                <a:spcPts val="0"/>
              </a:spcBef>
              <a:spcAft>
                <a:spcPts val="800"/>
              </a:spcAft>
            </a:pPr>
            <a:r>
              <a:rPr lang="en-US" sz="3500" dirty="0">
                <a:latin typeface="Arial" panose="020B0604020202020204" pitchFamily="34" charset="0"/>
                <a:cs typeface="Arial" panose="020B0604020202020204" pitchFamily="34" charset="0"/>
              </a:rPr>
              <a:t>11-15 appointed members will make recommendations in several areas, including increasing recruitment to the teaching profession, improving teacher preparation programs, teacher licensure, teacher evaluation, working conditions and supports, as well as reviewing compensation and contracts.</a:t>
            </a:r>
          </a:p>
          <a:p>
            <a:pPr>
              <a:lnSpc>
                <a:spcPct val="100000"/>
              </a:lnSpc>
              <a:spcBef>
                <a:spcPts val="0"/>
              </a:spcBef>
              <a:spcAft>
                <a:spcPts val="800"/>
              </a:spcAft>
            </a:pPr>
            <a:r>
              <a:rPr lang="en-US" sz="3500" dirty="0">
                <a:latin typeface="Arial" panose="020B0604020202020204" pitchFamily="34" charset="0"/>
                <a:cs typeface="Arial" panose="020B0604020202020204" pitchFamily="34" charset="0"/>
              </a:rPr>
              <a:t>ND PK-12 Education Strategic Vision Framework</a:t>
            </a:r>
          </a:p>
          <a:p>
            <a:pPr lvl="1">
              <a:lnSpc>
                <a:spcPct val="100000"/>
              </a:lnSpc>
              <a:spcBef>
                <a:spcPts val="0"/>
              </a:spcBef>
              <a:spcAft>
                <a:spcPts val="800"/>
              </a:spcAft>
            </a:pPr>
            <a:r>
              <a:rPr lang="en-US" sz="3500" dirty="0">
                <a:latin typeface="Arial" panose="020B0604020202020204" pitchFamily="34" charset="0"/>
                <a:cs typeface="Arial" panose="020B0604020202020204" pitchFamily="34" charset="0"/>
              </a:rPr>
              <a:t>provides long-term perspectives to help recruit and retain teachers  </a:t>
            </a:r>
          </a:p>
          <a:p>
            <a:pPr>
              <a:lnSpc>
                <a:spcPct val="100000"/>
              </a:lnSpc>
              <a:spcBef>
                <a:spcPts val="0"/>
              </a:spcBef>
              <a:spcAft>
                <a:spcPts val="800"/>
              </a:spcAft>
            </a:pPr>
            <a:r>
              <a:rPr lang="en-US" sz="3500" dirty="0">
                <a:latin typeface="Arial" panose="020B0604020202020204" pitchFamily="34" charset="0"/>
                <a:cs typeface="Arial" panose="020B0604020202020204" pitchFamily="34" charset="0"/>
              </a:rPr>
              <a:t>North Dakota Association of Colleges for Teacher Education</a:t>
            </a:r>
          </a:p>
          <a:p>
            <a:pPr lvl="1">
              <a:lnSpc>
                <a:spcPct val="100000"/>
              </a:lnSpc>
              <a:spcBef>
                <a:spcPts val="0"/>
              </a:spcBef>
              <a:spcAft>
                <a:spcPts val="800"/>
              </a:spcAft>
            </a:pPr>
            <a:r>
              <a:rPr lang="en-US" sz="3500" dirty="0">
                <a:latin typeface="Arial" panose="020B0604020202020204" pitchFamily="34" charset="0"/>
                <a:cs typeface="Arial" panose="020B0604020202020204" pitchFamily="34" charset="0"/>
              </a:rPr>
              <a:t>recent Partners in Education Mixer event</a:t>
            </a:r>
          </a:p>
          <a:p>
            <a:pPr lvl="1">
              <a:lnSpc>
                <a:spcPct val="100000"/>
              </a:lnSpc>
              <a:spcBef>
                <a:spcPts val="0"/>
              </a:spcBef>
              <a:spcAft>
                <a:spcPts val="800"/>
              </a:spcAft>
            </a:pPr>
            <a:r>
              <a:rPr lang="en-US" sz="3500" dirty="0">
                <a:latin typeface="Arial" panose="020B0604020202020204" pitchFamily="34" charset="0"/>
                <a:cs typeface="Arial" panose="020B0604020202020204" pitchFamily="34" charset="0"/>
              </a:rPr>
              <a:t>ongoing efforts to recruit and retain    </a:t>
            </a:r>
          </a:p>
          <a:p>
            <a:pPr>
              <a:lnSpc>
                <a:spcPct val="100000"/>
              </a:lnSpc>
              <a:spcBef>
                <a:spcPts val="0"/>
              </a:spcBef>
              <a:spcAft>
                <a:spcPts val="800"/>
              </a:spcAft>
            </a:pPr>
            <a:r>
              <a:rPr lang="en-US" sz="3500" dirty="0">
                <a:latin typeface="Arial" panose="020B0604020202020204" pitchFamily="34" charset="0"/>
                <a:cs typeface="Arial" panose="020B0604020202020204" pitchFamily="34" charset="0"/>
              </a:rPr>
              <a:t>North Dakota State Teacher of the Year Chapter </a:t>
            </a:r>
          </a:p>
          <a:p>
            <a:pPr lvl="1">
              <a:lnSpc>
                <a:spcPct val="100000"/>
              </a:lnSpc>
              <a:spcBef>
                <a:spcPts val="0"/>
              </a:spcBef>
              <a:spcAft>
                <a:spcPts val="800"/>
              </a:spcAft>
            </a:pPr>
            <a:r>
              <a:rPr lang="en-US" sz="3500" dirty="0">
                <a:latin typeface="Arial" panose="020B0604020202020204" pitchFamily="34" charset="0"/>
                <a:cs typeface="Arial" panose="020B0604020202020204" pitchFamily="34" charset="0"/>
              </a:rPr>
              <a:t>upcoming campaign to promote profession</a:t>
            </a:r>
          </a:p>
          <a:p>
            <a:pPr>
              <a:lnSpc>
                <a:spcPct val="100000"/>
              </a:lnSpc>
              <a:spcBef>
                <a:spcPts val="0"/>
              </a:spcBef>
              <a:spcAft>
                <a:spcPts val="800"/>
              </a:spcAft>
            </a:pPr>
            <a:r>
              <a:rPr lang="en-US" sz="3500" dirty="0">
                <a:latin typeface="Arial" panose="020B0604020202020204" pitchFamily="34" charset="0"/>
                <a:cs typeface="Arial" panose="020B0604020202020204" pitchFamily="34" charset="0"/>
              </a:rPr>
              <a:t>North Dakota United </a:t>
            </a:r>
          </a:p>
          <a:p>
            <a:pPr lvl="1">
              <a:lnSpc>
                <a:spcPct val="100000"/>
              </a:lnSpc>
              <a:spcBef>
                <a:spcPts val="0"/>
              </a:spcBef>
              <a:spcAft>
                <a:spcPts val="800"/>
              </a:spcAft>
            </a:pPr>
            <a:r>
              <a:rPr lang="en-US" sz="3500" dirty="0">
                <a:latin typeface="Arial" panose="020B0604020202020204" pitchFamily="34" charset="0"/>
                <a:cs typeface="Arial" panose="020B0604020202020204" pitchFamily="34" charset="0"/>
              </a:rPr>
              <a:t>ongoing advocacy for teacher compensation as well as improved teaching and learning conditions</a:t>
            </a:r>
          </a:p>
          <a:p>
            <a:pPr>
              <a:lnSpc>
                <a:spcPct val="100000"/>
              </a:lnSpc>
              <a:spcBef>
                <a:spcPts val="0"/>
              </a:spcBef>
              <a:spcAft>
                <a:spcPts val="800"/>
              </a:spcAft>
            </a:pPr>
            <a:r>
              <a:rPr lang="en-US" sz="3500" b="0" i="0" u="none" strike="noStrike" dirty="0">
                <a:solidFill>
                  <a:srgbClr val="444444"/>
                </a:solidFill>
                <a:effectLst/>
                <a:latin typeface="Arial" panose="020B0604020202020204" pitchFamily="34" charset="0"/>
                <a:cs typeface="Arial" panose="020B0604020202020204" pitchFamily="34" charset="0"/>
              </a:rPr>
              <a:t>North Dakota School Boards Association</a:t>
            </a:r>
          </a:p>
          <a:p>
            <a:pPr lvl="1">
              <a:lnSpc>
                <a:spcPct val="100000"/>
              </a:lnSpc>
              <a:spcBef>
                <a:spcPts val="0"/>
              </a:spcBef>
              <a:spcAft>
                <a:spcPts val="800"/>
              </a:spcAft>
            </a:pPr>
            <a:r>
              <a:rPr lang="en-US" sz="3500" dirty="0">
                <a:latin typeface="Arial" panose="020B0604020202020204" pitchFamily="34" charset="0"/>
                <a:cs typeface="Arial" panose="020B0604020202020204" pitchFamily="34" charset="0"/>
              </a:rPr>
              <a:t>provides ND Schools Districts with support and resources to navigate teacher shortages</a:t>
            </a:r>
          </a:p>
          <a:p>
            <a:pPr>
              <a:lnSpc>
                <a:spcPct val="100000"/>
              </a:lnSpc>
              <a:spcBef>
                <a:spcPts val="0"/>
              </a:spcBef>
              <a:spcAft>
                <a:spcPts val="800"/>
              </a:spcAft>
            </a:pPr>
            <a:r>
              <a:rPr lang="en-US" sz="3500" dirty="0">
                <a:latin typeface="Arial" panose="020B0604020202020204" pitchFamily="34" charset="0"/>
                <a:cs typeface="Arial" panose="020B0604020202020204" pitchFamily="34" charset="0"/>
              </a:rPr>
              <a:t>North Dakota Council of Educational Leaders</a:t>
            </a:r>
          </a:p>
          <a:p>
            <a:pPr lvl="1">
              <a:lnSpc>
                <a:spcPct val="100000"/>
              </a:lnSpc>
              <a:spcBef>
                <a:spcPts val="0"/>
              </a:spcBef>
              <a:spcAft>
                <a:spcPts val="800"/>
              </a:spcAft>
            </a:pPr>
            <a:r>
              <a:rPr lang="en-US" sz="3500" dirty="0">
                <a:latin typeface="Arial" panose="020B0604020202020204" pitchFamily="34" charset="0"/>
                <a:cs typeface="Arial" panose="020B0604020202020204" pitchFamily="34" charset="0"/>
              </a:rPr>
              <a:t> provides superintendents and principals with support and resources to navigate teacher shortages</a:t>
            </a:r>
          </a:p>
          <a:p>
            <a:pPr>
              <a:lnSpc>
                <a:spcPct val="100000"/>
              </a:lnSpc>
              <a:spcBef>
                <a:spcPts val="0"/>
              </a:spcBef>
              <a:spcAft>
                <a:spcPts val="800"/>
              </a:spcAft>
            </a:pPr>
            <a:r>
              <a:rPr lang="en-US" sz="3500" dirty="0">
                <a:latin typeface="Arial" panose="020B0604020202020204" pitchFamily="34" charset="0"/>
                <a:cs typeface="Arial" panose="020B0604020202020204" pitchFamily="34" charset="0"/>
              </a:rPr>
              <a:t>CIRCLES Alliance</a:t>
            </a:r>
          </a:p>
          <a:p>
            <a:pPr lvl="1">
              <a:lnSpc>
                <a:spcPct val="100000"/>
              </a:lnSpc>
              <a:spcBef>
                <a:spcPts val="0"/>
              </a:spcBef>
              <a:spcAft>
                <a:spcPts val="800"/>
              </a:spcAft>
            </a:pPr>
            <a:r>
              <a:rPr lang="en-US" sz="3500" dirty="0">
                <a:latin typeface="Arial" panose="020B0604020202020204" pitchFamily="34" charset="0"/>
                <a:cs typeface="Arial" panose="020B0604020202020204" pitchFamily="34" charset="0"/>
              </a:rPr>
              <a:t>EBSPOR grant supports Indigenous students toward careers as STEM Teachers   </a:t>
            </a:r>
          </a:p>
          <a:p>
            <a:pPr>
              <a:lnSpc>
                <a:spcPct val="100000"/>
              </a:lnSpc>
              <a:spcBef>
                <a:spcPts val="0"/>
              </a:spcBef>
              <a:spcAft>
                <a:spcPts val="800"/>
              </a:spcAft>
            </a:pPr>
            <a:endParaRPr lang="en-US" dirty="0">
              <a:latin typeface="+mn-lt"/>
            </a:endParaRPr>
          </a:p>
        </p:txBody>
      </p:sp>
    </p:spTree>
    <p:extLst>
      <p:ext uri="{BB962C8B-B14F-4D97-AF65-F5344CB8AC3E}">
        <p14:creationId xmlns:p14="http://schemas.microsoft.com/office/powerpoint/2010/main" val="3021886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33059" y="331304"/>
            <a:ext cx="6975201" cy="732183"/>
          </a:xfrm>
        </p:spPr>
        <p:txBody>
          <a:bodyPr>
            <a:noAutofit/>
          </a:bodyPr>
          <a:lstStyle/>
          <a:p>
            <a:r>
              <a:rPr lang="en-US" sz="4400" b="0" dirty="0">
                <a:latin typeface="+mn-lt"/>
              </a:rPr>
              <a:t>Study Group Participants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298174" y="1263311"/>
            <a:ext cx="5975626" cy="5107672"/>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nSpc>
                <a:spcPct val="100000"/>
              </a:lnSpc>
              <a:spcBef>
                <a:spcPts val="0"/>
              </a:spcBef>
              <a:spcAft>
                <a:spcPts val="800"/>
              </a:spcAft>
              <a:buNone/>
            </a:pPr>
            <a:r>
              <a:rPr lang="en-US" sz="1700" b="1" u="sng" dirty="0">
                <a:latin typeface="+mn-lt"/>
              </a:rPr>
              <a:t>Team Leaders</a:t>
            </a:r>
            <a:r>
              <a:rPr lang="en-US" sz="1700" dirty="0">
                <a:latin typeface="+mn-lt"/>
              </a:rPr>
              <a:t>:</a:t>
            </a:r>
          </a:p>
          <a:p>
            <a:pPr>
              <a:lnSpc>
                <a:spcPct val="100000"/>
              </a:lnSpc>
              <a:spcBef>
                <a:spcPts val="0"/>
              </a:spcBef>
              <a:spcAft>
                <a:spcPts val="800"/>
              </a:spcAft>
            </a:pPr>
            <a:r>
              <a:rPr lang="en-US" sz="1700" dirty="0">
                <a:latin typeface="+mn-lt"/>
              </a:rPr>
              <a:t>Dr. Steve Shirley, President, Minot State University</a:t>
            </a:r>
          </a:p>
          <a:p>
            <a:pPr>
              <a:lnSpc>
                <a:spcPct val="100000"/>
              </a:lnSpc>
              <a:spcBef>
                <a:spcPts val="0"/>
              </a:spcBef>
              <a:spcAft>
                <a:spcPts val="800"/>
              </a:spcAft>
            </a:pPr>
            <a:r>
              <a:rPr lang="en-US" sz="1700" dirty="0">
                <a:latin typeface="+mn-lt"/>
              </a:rPr>
              <a:t>Dr. Carmen Simone, Dean, Dakota College at Bottineau</a:t>
            </a:r>
          </a:p>
          <a:p>
            <a:pPr>
              <a:lnSpc>
                <a:spcPct val="100000"/>
              </a:lnSpc>
              <a:spcBef>
                <a:spcPts val="0"/>
              </a:spcBef>
              <a:spcAft>
                <a:spcPts val="800"/>
              </a:spcAft>
            </a:pPr>
            <a:r>
              <a:rPr lang="en-US" sz="1700" dirty="0">
                <a:latin typeface="+mn-lt"/>
              </a:rPr>
              <a:t>Dr. Lisa Montplaisir, SBHE Faculty Advisor, Prof. Biological Sciences, NDSU</a:t>
            </a:r>
          </a:p>
          <a:p>
            <a:pPr>
              <a:lnSpc>
                <a:spcPct val="100000"/>
              </a:lnSpc>
              <a:spcBef>
                <a:spcPts val="0"/>
              </a:spcBef>
              <a:spcAft>
                <a:spcPts val="800"/>
              </a:spcAft>
            </a:pPr>
            <a:endParaRPr lang="en-US" sz="1700" dirty="0">
              <a:latin typeface="+mn-lt"/>
            </a:endParaRPr>
          </a:p>
          <a:p>
            <a:pPr marL="45720" indent="0">
              <a:lnSpc>
                <a:spcPct val="100000"/>
              </a:lnSpc>
              <a:spcBef>
                <a:spcPts val="0"/>
              </a:spcBef>
              <a:spcAft>
                <a:spcPts val="800"/>
              </a:spcAft>
              <a:buNone/>
            </a:pPr>
            <a:r>
              <a:rPr lang="en-US" sz="1700" b="1" u="sng" dirty="0">
                <a:latin typeface="+mn-lt"/>
              </a:rPr>
              <a:t>Members:</a:t>
            </a:r>
            <a:endParaRPr lang="en-US" sz="1700" dirty="0">
              <a:latin typeface="+mn-lt"/>
            </a:endParaRPr>
          </a:p>
          <a:p>
            <a:pPr>
              <a:lnSpc>
                <a:spcPct val="100000"/>
              </a:lnSpc>
              <a:spcBef>
                <a:spcPts val="0"/>
              </a:spcBef>
              <a:spcAft>
                <a:spcPts val="800"/>
              </a:spcAft>
            </a:pPr>
            <a:r>
              <a:rPr lang="en-US" sz="1700" dirty="0">
                <a:latin typeface="+mn-lt"/>
              </a:rPr>
              <a:t>Dr. Allen Burgad, Dean, School of Education, VCSU </a:t>
            </a:r>
          </a:p>
          <a:p>
            <a:pPr>
              <a:lnSpc>
                <a:spcPct val="100000"/>
              </a:lnSpc>
              <a:spcBef>
                <a:spcPts val="0"/>
              </a:spcBef>
              <a:spcAft>
                <a:spcPts val="800"/>
              </a:spcAft>
            </a:pPr>
            <a:r>
              <a:rPr lang="en-US" sz="1700" dirty="0">
                <a:latin typeface="+mn-lt"/>
              </a:rPr>
              <a:t>Dr. Dan Conn, Chair, Teacher Ed &amp; Kinesiology, Minot State</a:t>
            </a:r>
          </a:p>
          <a:p>
            <a:pPr>
              <a:lnSpc>
                <a:spcPct val="100000"/>
              </a:lnSpc>
              <a:spcBef>
                <a:spcPts val="0"/>
              </a:spcBef>
              <a:spcAft>
                <a:spcPts val="800"/>
              </a:spcAft>
            </a:pPr>
            <a:r>
              <a:rPr lang="en-US" sz="1700" dirty="0">
                <a:latin typeface="+mn-lt"/>
              </a:rPr>
              <a:t>Rep. Jim Jonas, ND House of Representatives/West Fargo School Board</a:t>
            </a:r>
          </a:p>
          <a:p>
            <a:pPr>
              <a:lnSpc>
                <a:spcPct val="100000"/>
              </a:lnSpc>
              <a:spcBef>
                <a:spcPts val="0"/>
              </a:spcBef>
              <a:spcAft>
                <a:spcPts val="800"/>
              </a:spcAft>
            </a:pPr>
            <a:r>
              <a:rPr lang="en-US" sz="1700" dirty="0">
                <a:latin typeface="+mn-lt"/>
              </a:rPr>
              <a:t>Dr. Lynette Krenelka, Exec. Dir. of </a:t>
            </a:r>
            <a:r>
              <a:rPr lang="en-US" sz="1700" dirty="0" err="1">
                <a:latin typeface="+mn-lt"/>
              </a:rPr>
              <a:t>TTaDA</a:t>
            </a:r>
            <a:r>
              <a:rPr lang="en-US" sz="1700" dirty="0">
                <a:latin typeface="+mn-lt"/>
              </a:rPr>
              <a:t>/Dir. of CEL, UND</a:t>
            </a:r>
          </a:p>
          <a:p>
            <a:pPr>
              <a:lnSpc>
                <a:spcPct val="100000"/>
              </a:lnSpc>
              <a:spcBef>
                <a:spcPts val="0"/>
              </a:spcBef>
              <a:spcAft>
                <a:spcPts val="800"/>
              </a:spcAft>
            </a:pPr>
            <a:r>
              <a:rPr lang="en-US" sz="1700" dirty="0">
                <a:latin typeface="+mn-lt"/>
              </a:rPr>
              <a:t>Sara Medalen, Sunnyside Elementary, Minot Public Schools</a:t>
            </a:r>
          </a:p>
          <a:p>
            <a:pPr>
              <a:lnSpc>
                <a:spcPct val="100000"/>
              </a:lnSpc>
              <a:spcBef>
                <a:spcPts val="0"/>
              </a:spcBef>
              <a:spcAft>
                <a:spcPts val="800"/>
              </a:spcAft>
            </a:pPr>
            <a:r>
              <a:rPr lang="en-US" sz="1700" dirty="0">
                <a:latin typeface="+mn-lt"/>
              </a:rPr>
              <a:t>Dr. John Miller, Retired President, Williston State College</a:t>
            </a:r>
          </a:p>
          <a:p>
            <a:pPr>
              <a:lnSpc>
                <a:spcPct val="100000"/>
              </a:lnSpc>
              <a:spcBef>
                <a:spcPts val="0"/>
              </a:spcBef>
              <a:spcAft>
                <a:spcPts val="800"/>
              </a:spcAft>
            </a:pPr>
            <a:r>
              <a:rPr lang="en-US" sz="1700" dirty="0">
                <a:latin typeface="+mn-lt"/>
              </a:rPr>
              <a:t>Dr. Jenni </a:t>
            </a:r>
            <a:r>
              <a:rPr lang="en-US" sz="1700" dirty="0" err="1">
                <a:latin typeface="+mn-lt"/>
              </a:rPr>
              <a:t>Momsen</a:t>
            </a:r>
            <a:r>
              <a:rPr lang="en-US" sz="1700" dirty="0">
                <a:latin typeface="+mn-lt"/>
              </a:rPr>
              <a:t>, Prof. Biological Sciences, NDSU</a:t>
            </a:r>
          </a:p>
          <a:p>
            <a:endParaRPr lang="en-US" dirty="0"/>
          </a:p>
        </p:txBody>
      </p:sp>
      <p:sp>
        <p:nvSpPr>
          <p:cNvPr id="12" name="Content Placeholder 2">
            <a:extLst>
              <a:ext uri="{FF2B5EF4-FFF2-40B4-BE49-F238E27FC236}">
                <a16:creationId xmlns:a16="http://schemas.microsoft.com/office/drawing/2014/main" id="{E527C009-67D6-8BF2-D3A4-C15752902DF8}"/>
              </a:ext>
            </a:extLst>
          </p:cNvPr>
          <p:cNvSpPr txBox="1">
            <a:spLocks/>
          </p:cNvSpPr>
          <p:nvPr/>
        </p:nvSpPr>
        <p:spPr>
          <a:xfrm>
            <a:off x="6426200" y="1254462"/>
            <a:ext cx="5467626" cy="4993938"/>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nSpc>
                <a:spcPct val="100000"/>
              </a:lnSpc>
              <a:spcBef>
                <a:spcPts val="0"/>
              </a:spcBef>
              <a:spcAft>
                <a:spcPts val="800"/>
              </a:spcAft>
              <a:buNone/>
            </a:pPr>
            <a:r>
              <a:rPr lang="en-US" sz="1600" b="1" u="sng" dirty="0">
                <a:latin typeface="+mn-lt"/>
              </a:rPr>
              <a:t>Members Continued:</a:t>
            </a:r>
            <a:endParaRPr lang="en-US" sz="1600" dirty="0">
              <a:latin typeface="+mn-lt"/>
            </a:endParaRPr>
          </a:p>
          <a:p>
            <a:pPr>
              <a:lnSpc>
                <a:spcPct val="100000"/>
              </a:lnSpc>
              <a:spcBef>
                <a:spcPts val="0"/>
              </a:spcBef>
              <a:spcAft>
                <a:spcPts val="800"/>
              </a:spcAft>
            </a:pPr>
            <a:r>
              <a:rPr lang="en-US" sz="1600" dirty="0">
                <a:latin typeface="+mn-lt"/>
              </a:rPr>
              <a:t>Grace Reep, Student, VCSU</a:t>
            </a:r>
          </a:p>
          <a:p>
            <a:pPr>
              <a:lnSpc>
                <a:spcPct val="100000"/>
              </a:lnSpc>
              <a:spcBef>
                <a:spcPts val="0"/>
              </a:spcBef>
              <a:spcAft>
                <a:spcPts val="800"/>
              </a:spcAft>
            </a:pPr>
            <a:r>
              <a:rPr lang="en-US" sz="1600" dirty="0">
                <a:latin typeface="+mn-lt"/>
              </a:rPr>
              <a:t>Rep. David Richter, ND House of Representatives</a:t>
            </a:r>
          </a:p>
          <a:p>
            <a:pPr>
              <a:lnSpc>
                <a:spcPct val="100000"/>
              </a:lnSpc>
              <a:spcBef>
                <a:spcPts val="0"/>
              </a:spcBef>
              <a:spcAft>
                <a:spcPts val="800"/>
              </a:spcAft>
            </a:pPr>
            <a:r>
              <a:rPr lang="en-US" sz="1600" dirty="0">
                <a:latin typeface="+mn-lt"/>
              </a:rPr>
              <a:t>Stan Schauer, Director of Assessment, ND Department of Public Instruction</a:t>
            </a:r>
          </a:p>
          <a:p>
            <a:pPr>
              <a:lnSpc>
                <a:spcPct val="100000"/>
              </a:lnSpc>
              <a:spcBef>
                <a:spcPts val="0"/>
              </a:spcBef>
              <a:spcAft>
                <a:spcPts val="800"/>
              </a:spcAft>
            </a:pPr>
            <a:r>
              <a:rPr lang="en-US" sz="1600" dirty="0">
                <a:latin typeface="+mn-lt"/>
              </a:rPr>
              <a:t>Michelle Strand, Fargo South High, Fargo Public Schools</a:t>
            </a:r>
          </a:p>
          <a:p>
            <a:pPr>
              <a:lnSpc>
                <a:spcPct val="100000"/>
              </a:lnSpc>
              <a:spcBef>
                <a:spcPts val="0"/>
              </a:spcBef>
              <a:spcAft>
                <a:spcPts val="800"/>
              </a:spcAft>
            </a:pPr>
            <a:r>
              <a:rPr lang="en-US" sz="1600" dirty="0">
                <a:latin typeface="+mn-lt"/>
              </a:rPr>
              <a:t>Dr. Miriam </a:t>
            </a:r>
            <a:r>
              <a:rPr lang="en-US" sz="1600" dirty="0" err="1">
                <a:latin typeface="+mn-lt"/>
              </a:rPr>
              <a:t>Tobola</a:t>
            </a:r>
            <a:r>
              <a:rPr lang="en-US" sz="1600" dirty="0">
                <a:latin typeface="+mn-lt"/>
              </a:rPr>
              <a:t>, Breckenridge (MN) Public Schools</a:t>
            </a:r>
          </a:p>
          <a:p>
            <a:pPr>
              <a:lnSpc>
                <a:spcPct val="100000"/>
              </a:lnSpc>
              <a:spcBef>
                <a:spcPts val="0"/>
              </a:spcBef>
              <a:spcAft>
                <a:spcPts val="800"/>
              </a:spcAft>
            </a:pPr>
            <a:endParaRPr lang="en-US" sz="1600" dirty="0">
              <a:latin typeface="+mn-lt"/>
            </a:endParaRPr>
          </a:p>
          <a:p>
            <a:pPr marL="45720" indent="0">
              <a:lnSpc>
                <a:spcPct val="100000"/>
              </a:lnSpc>
              <a:spcBef>
                <a:spcPts val="0"/>
              </a:spcBef>
              <a:spcAft>
                <a:spcPts val="800"/>
              </a:spcAft>
              <a:buNone/>
            </a:pPr>
            <a:r>
              <a:rPr lang="en-US" sz="1600" b="1" u="sng" dirty="0">
                <a:latin typeface="+mn-lt"/>
              </a:rPr>
              <a:t>North Dakota University System Contributors:</a:t>
            </a:r>
          </a:p>
          <a:p>
            <a:pPr>
              <a:lnSpc>
                <a:spcPct val="100000"/>
              </a:lnSpc>
              <a:spcBef>
                <a:spcPts val="0"/>
              </a:spcBef>
              <a:spcAft>
                <a:spcPts val="800"/>
              </a:spcAft>
            </a:pPr>
            <a:r>
              <a:rPr lang="en-US" sz="1600" dirty="0">
                <a:latin typeface="+mn-lt"/>
              </a:rPr>
              <a:t>Dr. Mark Hagerott, Chancellor</a:t>
            </a:r>
          </a:p>
          <a:p>
            <a:pPr>
              <a:lnSpc>
                <a:spcPct val="100000"/>
              </a:lnSpc>
              <a:spcBef>
                <a:spcPts val="0"/>
              </a:spcBef>
              <a:spcAft>
                <a:spcPts val="800"/>
              </a:spcAft>
            </a:pPr>
            <a:r>
              <a:rPr lang="en-US" sz="1600" dirty="0">
                <a:latin typeface="+mn-lt"/>
              </a:rPr>
              <a:t>Lisa Johnson, Vice Chan. Academic &amp; Student Affairs</a:t>
            </a:r>
          </a:p>
          <a:p>
            <a:pPr>
              <a:lnSpc>
                <a:spcPct val="100000"/>
              </a:lnSpc>
              <a:spcBef>
                <a:spcPts val="0"/>
              </a:spcBef>
              <a:spcAft>
                <a:spcPts val="800"/>
              </a:spcAft>
            </a:pPr>
            <a:r>
              <a:rPr lang="en-US" sz="1600" dirty="0">
                <a:latin typeface="+mn-lt"/>
              </a:rPr>
              <a:t>Jerry Rostad, Vice Chan. Strategy &amp; Strategic Planning</a:t>
            </a:r>
          </a:p>
          <a:p>
            <a:pPr>
              <a:lnSpc>
                <a:spcPct val="100000"/>
              </a:lnSpc>
              <a:spcBef>
                <a:spcPts val="0"/>
              </a:spcBef>
              <a:spcAft>
                <a:spcPts val="800"/>
              </a:spcAft>
            </a:pPr>
            <a:r>
              <a:rPr lang="en-US" sz="1600" dirty="0">
                <a:latin typeface="+mn-lt"/>
              </a:rPr>
              <a:t>Dr. Jennifer Weber, Institutional Research, NDUS</a:t>
            </a:r>
          </a:p>
          <a:p>
            <a:pPr>
              <a:lnSpc>
                <a:spcPct val="100000"/>
              </a:lnSpc>
              <a:spcBef>
                <a:spcPts val="0"/>
              </a:spcBef>
              <a:spcAft>
                <a:spcPts val="800"/>
              </a:spcAft>
            </a:pPr>
            <a:r>
              <a:rPr lang="en-US" sz="1600" dirty="0">
                <a:latin typeface="+mn-lt"/>
              </a:rPr>
              <a:t>Steve Bergeson, Communication Specialist, NDUS</a:t>
            </a:r>
          </a:p>
          <a:p>
            <a:pPr marL="45720" indent="0">
              <a:lnSpc>
                <a:spcPct val="100000"/>
              </a:lnSpc>
              <a:spcBef>
                <a:spcPts val="0"/>
              </a:spcBef>
              <a:spcAft>
                <a:spcPts val="800"/>
              </a:spcAft>
              <a:buNone/>
            </a:pPr>
            <a:endParaRPr lang="en-US" sz="1200" dirty="0">
              <a:latin typeface="+mn-lt"/>
            </a:endParaRPr>
          </a:p>
          <a:p>
            <a:pPr marL="45720" indent="0">
              <a:lnSpc>
                <a:spcPct val="100000"/>
              </a:lnSpc>
              <a:spcBef>
                <a:spcPts val="0"/>
              </a:spcBef>
              <a:spcAft>
                <a:spcPts val="800"/>
              </a:spcAft>
              <a:buNone/>
            </a:pPr>
            <a:endParaRPr lang="en-US" sz="1200" dirty="0">
              <a:latin typeface="+mn-lt"/>
            </a:endParaRPr>
          </a:p>
          <a:p>
            <a:pPr>
              <a:lnSpc>
                <a:spcPct val="100000"/>
              </a:lnSpc>
              <a:spcBef>
                <a:spcPts val="0"/>
              </a:spcBef>
              <a:spcAft>
                <a:spcPts val="800"/>
              </a:spcAft>
            </a:pPr>
            <a:endParaRPr lang="en-US" sz="1200" b="1" u="sng" dirty="0">
              <a:latin typeface="+mn-lt"/>
            </a:endParaRPr>
          </a:p>
        </p:txBody>
      </p:sp>
    </p:spTree>
    <p:extLst>
      <p:ext uri="{BB962C8B-B14F-4D97-AF65-F5344CB8AC3E}">
        <p14:creationId xmlns:p14="http://schemas.microsoft.com/office/powerpoint/2010/main" val="317163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Future Work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540565"/>
            <a:ext cx="9724457" cy="4707835"/>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Uniting groups and organizations with overlap</a:t>
            </a:r>
          </a:p>
          <a:p>
            <a:pPr>
              <a:lnSpc>
                <a:spcPct val="100000"/>
              </a:lnSpc>
              <a:spcBef>
                <a:spcPts val="0"/>
              </a:spcBef>
              <a:spcAft>
                <a:spcPts val="800"/>
              </a:spcAft>
            </a:pPr>
            <a:r>
              <a:rPr lang="en-US" sz="2400" dirty="0">
                <a:latin typeface="+mn-lt"/>
              </a:rPr>
              <a:t>Stan Schauer to meet with DPI Student Cabinet in November</a:t>
            </a:r>
          </a:p>
          <a:p>
            <a:pPr>
              <a:lnSpc>
                <a:spcPct val="100000"/>
              </a:lnSpc>
              <a:spcBef>
                <a:spcPts val="0"/>
              </a:spcBef>
              <a:spcAft>
                <a:spcPts val="800"/>
              </a:spcAft>
            </a:pPr>
            <a:r>
              <a:rPr lang="en-US" sz="2400" dirty="0">
                <a:latin typeface="+mn-lt"/>
              </a:rPr>
              <a:t>Improving teacher salaries and compensation</a:t>
            </a:r>
          </a:p>
          <a:p>
            <a:pPr>
              <a:lnSpc>
                <a:spcPct val="100000"/>
              </a:lnSpc>
              <a:spcBef>
                <a:spcPts val="0"/>
              </a:spcBef>
              <a:spcAft>
                <a:spcPts val="800"/>
              </a:spcAft>
            </a:pPr>
            <a:r>
              <a:rPr lang="en-US" sz="2400" dirty="0">
                <a:latin typeface="+mn-lt"/>
              </a:rPr>
              <a:t>Rethinking what it means to prepare teachers for success</a:t>
            </a:r>
          </a:p>
          <a:p>
            <a:pPr lvl="1">
              <a:lnSpc>
                <a:spcPct val="100000"/>
              </a:lnSpc>
              <a:spcBef>
                <a:spcPts val="0"/>
              </a:spcBef>
              <a:spcAft>
                <a:spcPts val="800"/>
              </a:spcAft>
            </a:pPr>
            <a:r>
              <a:rPr lang="en-US" sz="2200" dirty="0">
                <a:latin typeface="+mn-lt"/>
              </a:rPr>
              <a:t>improving intellectual, social, emotional, and physical capacities </a:t>
            </a:r>
          </a:p>
          <a:p>
            <a:pPr lvl="1">
              <a:lnSpc>
                <a:spcPct val="100000"/>
              </a:lnSpc>
              <a:spcBef>
                <a:spcPts val="0"/>
              </a:spcBef>
              <a:spcAft>
                <a:spcPts val="800"/>
              </a:spcAft>
            </a:pPr>
            <a:r>
              <a:rPr lang="en-US" sz="2200" dirty="0">
                <a:latin typeface="+mn-lt"/>
              </a:rPr>
              <a:t>cultivating passions</a:t>
            </a:r>
          </a:p>
          <a:p>
            <a:pPr lvl="1">
              <a:lnSpc>
                <a:spcPct val="100000"/>
              </a:lnSpc>
              <a:spcBef>
                <a:spcPts val="0"/>
              </a:spcBef>
              <a:spcAft>
                <a:spcPts val="800"/>
              </a:spcAft>
            </a:pPr>
            <a:r>
              <a:rPr lang="en-US" sz="2200" dirty="0">
                <a:latin typeface="+mn-lt"/>
              </a:rPr>
              <a:t>finding relevance in content</a:t>
            </a:r>
          </a:p>
          <a:p>
            <a:pPr lvl="1">
              <a:lnSpc>
                <a:spcPct val="100000"/>
              </a:lnSpc>
              <a:spcBef>
                <a:spcPts val="0"/>
              </a:spcBef>
              <a:spcAft>
                <a:spcPts val="800"/>
              </a:spcAft>
            </a:pPr>
            <a:r>
              <a:rPr lang="en-US" sz="2200" dirty="0">
                <a:latin typeface="+mn-lt"/>
              </a:rPr>
              <a:t>being present   </a:t>
            </a:r>
          </a:p>
          <a:p>
            <a:pPr>
              <a:lnSpc>
                <a:spcPct val="100000"/>
              </a:lnSpc>
              <a:spcBef>
                <a:spcPts val="0"/>
              </a:spcBef>
              <a:spcAft>
                <a:spcPts val="800"/>
              </a:spcAft>
            </a:pPr>
            <a:r>
              <a:rPr lang="en-US" sz="2400" dirty="0">
                <a:latin typeface="+mn-lt"/>
              </a:rPr>
              <a:t>Expanding Mentorship Programs</a:t>
            </a:r>
          </a:p>
          <a:p>
            <a:pPr>
              <a:lnSpc>
                <a:spcPct val="100000"/>
              </a:lnSpc>
              <a:spcBef>
                <a:spcPts val="0"/>
              </a:spcBef>
              <a:spcAft>
                <a:spcPts val="800"/>
              </a:spcAft>
            </a:pPr>
            <a:endParaRPr lang="en-US" sz="2400" dirty="0">
              <a:latin typeface="+mn-lt"/>
            </a:endParaRPr>
          </a:p>
          <a:p>
            <a:pPr>
              <a:lnSpc>
                <a:spcPct val="100000"/>
              </a:lnSpc>
              <a:spcBef>
                <a:spcPts val="0"/>
              </a:spcBef>
              <a:spcAft>
                <a:spcPts val="800"/>
              </a:spcAft>
            </a:pPr>
            <a:endParaRPr lang="en-US" sz="2400" dirty="0">
              <a:latin typeface="+mn-lt"/>
            </a:endParaRPr>
          </a:p>
        </p:txBody>
      </p:sp>
    </p:spTree>
    <p:extLst>
      <p:ext uri="{BB962C8B-B14F-4D97-AF65-F5344CB8AC3E}">
        <p14:creationId xmlns:p14="http://schemas.microsoft.com/office/powerpoint/2010/main" val="4192488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Gathering Support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234654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Raise awareness about shortage and ways to support recruitment and retention.</a:t>
            </a:r>
          </a:p>
          <a:p>
            <a:pPr>
              <a:lnSpc>
                <a:spcPct val="100000"/>
              </a:lnSpc>
              <a:spcBef>
                <a:spcPts val="0"/>
              </a:spcBef>
              <a:spcAft>
                <a:spcPts val="800"/>
              </a:spcAft>
            </a:pPr>
            <a:r>
              <a:rPr lang="en-US" sz="2400" dirty="0">
                <a:latin typeface="+mn-lt"/>
              </a:rPr>
              <a:t>Outreach to North Dakota Department of Commerce</a:t>
            </a:r>
          </a:p>
          <a:p>
            <a:pPr>
              <a:lnSpc>
                <a:spcPct val="100000"/>
              </a:lnSpc>
              <a:spcBef>
                <a:spcPts val="0"/>
              </a:spcBef>
              <a:spcAft>
                <a:spcPts val="800"/>
              </a:spcAft>
            </a:pPr>
            <a:r>
              <a:rPr lang="en-US" sz="2400" dirty="0">
                <a:latin typeface="+mn-lt"/>
              </a:rPr>
              <a:t>Outreach to Greater North Dakota Chamber</a:t>
            </a:r>
          </a:p>
          <a:p>
            <a:pPr>
              <a:lnSpc>
                <a:spcPct val="100000"/>
              </a:lnSpc>
              <a:spcBef>
                <a:spcPts val="0"/>
              </a:spcBef>
              <a:spcAft>
                <a:spcPts val="800"/>
              </a:spcAft>
            </a:pPr>
            <a:endParaRPr lang="en-US" sz="2400" dirty="0">
              <a:latin typeface="+mn-lt"/>
            </a:endParaRPr>
          </a:p>
        </p:txBody>
      </p:sp>
    </p:spTree>
    <p:extLst>
      <p:ext uri="{BB962C8B-B14F-4D97-AF65-F5344CB8AC3E}">
        <p14:creationId xmlns:p14="http://schemas.microsoft.com/office/powerpoint/2010/main" val="2826312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538599" y="2215603"/>
            <a:ext cx="9106210" cy="1356360"/>
          </a:xfrm>
        </p:spPr>
        <p:txBody>
          <a:bodyPr>
            <a:noAutofit/>
          </a:bodyPr>
          <a:lstStyle/>
          <a:p>
            <a:pPr algn="ctr"/>
            <a:r>
              <a:rPr lang="en-US" sz="4400" b="0" dirty="0">
                <a:latin typeface="+mn-lt"/>
              </a:rPr>
              <a:t>Face-to-Face, Online, Hybrid, </a:t>
            </a:r>
            <a:r>
              <a:rPr lang="en-US" sz="4400" b="0" dirty="0" err="1">
                <a:latin typeface="+mn-lt"/>
              </a:rPr>
              <a:t>HyFlex</a:t>
            </a:r>
            <a:r>
              <a:rPr lang="en-US" sz="4400" b="0" dirty="0">
                <a:latin typeface="+mn-lt"/>
              </a:rPr>
              <a:t> Modalities </a:t>
            </a:r>
            <a:br>
              <a:rPr lang="en-US" sz="4400" b="0" dirty="0">
                <a:latin typeface="+mn-lt"/>
              </a:rPr>
            </a:br>
            <a:br>
              <a:rPr lang="en-US" sz="4400" b="0" dirty="0">
                <a:latin typeface="+mn-lt"/>
              </a:rPr>
            </a:br>
            <a:r>
              <a:rPr lang="en-US" sz="2800" b="0" dirty="0">
                <a:latin typeface="+mn-lt"/>
              </a:rPr>
              <a:t>Dr. Dan Conn, Dr. Lynette </a:t>
            </a:r>
            <a:r>
              <a:rPr lang="en-US" sz="2800" b="0" dirty="0" err="1">
                <a:latin typeface="+mn-lt"/>
              </a:rPr>
              <a:t>Krenelka</a:t>
            </a:r>
            <a:r>
              <a:rPr lang="en-US" sz="2800" b="0" dirty="0">
                <a:latin typeface="+mn-lt"/>
              </a:rPr>
              <a:t>, Grace </a:t>
            </a:r>
            <a:r>
              <a:rPr lang="en-US" sz="2800" b="0" dirty="0" err="1">
                <a:latin typeface="+mn-lt"/>
              </a:rPr>
              <a:t>Reep</a:t>
            </a:r>
            <a:endParaRPr lang="en-US" sz="2800" b="0"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035737" y="5664128"/>
            <a:ext cx="9106211" cy="652690"/>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Identify if this is a </a:t>
            </a:r>
            <a:r>
              <a:rPr lang="en-US" sz="3600" i="1" u="sng" dirty="0">
                <a:solidFill>
                  <a:srgbClr val="00407A"/>
                </a:solidFill>
                <a:latin typeface="+mn-lt"/>
              </a:rPr>
              <a:t>Commend</a:t>
            </a:r>
            <a:r>
              <a:rPr lang="en-US" sz="2400" dirty="0">
                <a:latin typeface="+mn-lt"/>
              </a:rPr>
              <a:t>, </a:t>
            </a:r>
            <a:r>
              <a:rPr lang="en-US" sz="3600" i="1" u="sng" dirty="0">
                <a:solidFill>
                  <a:srgbClr val="00407A"/>
                </a:solidFill>
                <a:latin typeface="+mn-lt"/>
              </a:rPr>
              <a:t>Endorse</a:t>
            </a:r>
            <a:r>
              <a:rPr lang="en-US" sz="2400" dirty="0">
                <a:latin typeface="+mn-lt"/>
              </a:rPr>
              <a:t>, or </a:t>
            </a:r>
            <a:r>
              <a:rPr lang="en-US" sz="3600" i="1" u="sng" dirty="0">
                <a:solidFill>
                  <a:srgbClr val="00407A"/>
                </a:solidFill>
                <a:highlight>
                  <a:srgbClr val="FFFF00"/>
                </a:highlight>
                <a:latin typeface="+mn-lt"/>
              </a:rPr>
              <a:t>Call to Action</a:t>
            </a:r>
          </a:p>
        </p:txBody>
      </p:sp>
    </p:spTree>
    <p:extLst>
      <p:ext uri="{BB962C8B-B14F-4D97-AF65-F5344CB8AC3E}">
        <p14:creationId xmlns:p14="http://schemas.microsoft.com/office/powerpoint/2010/main" val="3126907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Why This Topic?</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616226" y="1636878"/>
            <a:ext cx="9004852" cy="4306722"/>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Students and parents now expect flexibility in how and when learning opportunities are offered.  </a:t>
            </a:r>
          </a:p>
          <a:p>
            <a:pPr>
              <a:lnSpc>
                <a:spcPct val="100000"/>
              </a:lnSpc>
              <a:spcBef>
                <a:spcPts val="0"/>
              </a:spcBef>
              <a:spcAft>
                <a:spcPts val="800"/>
              </a:spcAft>
            </a:pPr>
            <a:r>
              <a:rPr lang="en-US" sz="2400" dirty="0">
                <a:latin typeface="+mn-lt"/>
              </a:rPr>
              <a:t>Vast opportunities to reimagine how education is offered through different modalities.</a:t>
            </a:r>
          </a:p>
          <a:p>
            <a:pPr>
              <a:lnSpc>
                <a:spcPct val="100000"/>
              </a:lnSpc>
              <a:spcBef>
                <a:spcPts val="0"/>
              </a:spcBef>
              <a:spcAft>
                <a:spcPts val="800"/>
              </a:spcAft>
            </a:pPr>
            <a:r>
              <a:rPr lang="en-US" sz="2400" dirty="0">
                <a:latin typeface="+mn-lt"/>
              </a:rPr>
              <a:t>There is a need to recognize limitations associated with different modalities.</a:t>
            </a:r>
          </a:p>
          <a:p>
            <a:pPr>
              <a:lnSpc>
                <a:spcPct val="100000"/>
              </a:lnSpc>
              <a:spcBef>
                <a:spcPts val="0"/>
              </a:spcBef>
              <a:spcAft>
                <a:spcPts val="800"/>
              </a:spcAft>
            </a:pPr>
            <a:r>
              <a:rPr lang="en-US" sz="2400" dirty="0">
                <a:latin typeface="+mn-lt"/>
              </a:rPr>
              <a:t>Modern K-12 teachers expected to offer some modalities options, and these expectations seem to be growing.</a:t>
            </a:r>
          </a:p>
          <a:p>
            <a:pPr>
              <a:lnSpc>
                <a:spcPct val="100000"/>
              </a:lnSpc>
              <a:spcBef>
                <a:spcPts val="0"/>
              </a:spcBef>
              <a:spcAft>
                <a:spcPts val="800"/>
              </a:spcAft>
            </a:pPr>
            <a:r>
              <a:rPr lang="en-US" sz="2400" dirty="0">
                <a:latin typeface="+mn-lt"/>
              </a:rPr>
              <a:t>Both educators and education policy makers need to know best practices for a variety of modalities. For example, ADA accommodations are not always accounted for. </a:t>
            </a:r>
          </a:p>
          <a:p>
            <a:pPr>
              <a:lnSpc>
                <a:spcPct val="100000"/>
              </a:lnSpc>
              <a:spcBef>
                <a:spcPts val="0"/>
              </a:spcBef>
              <a:spcAft>
                <a:spcPts val="800"/>
              </a:spcAft>
            </a:pPr>
            <a:endParaRPr lang="en-US" sz="2400" dirty="0">
              <a:latin typeface="+mn-lt"/>
            </a:endParaRPr>
          </a:p>
          <a:p>
            <a:pPr>
              <a:lnSpc>
                <a:spcPct val="100000"/>
              </a:lnSpc>
              <a:spcBef>
                <a:spcPts val="0"/>
              </a:spcBef>
              <a:spcAft>
                <a:spcPts val="800"/>
              </a:spcAft>
            </a:pPr>
            <a:endParaRPr lang="en-US" sz="2400" dirty="0">
              <a:latin typeface="+mn-lt"/>
            </a:endParaRPr>
          </a:p>
          <a:p>
            <a:endParaRPr lang="en-US" dirty="0"/>
          </a:p>
        </p:txBody>
      </p:sp>
    </p:spTree>
    <p:extLst>
      <p:ext uri="{BB962C8B-B14F-4D97-AF65-F5344CB8AC3E}">
        <p14:creationId xmlns:p14="http://schemas.microsoft.com/office/powerpoint/2010/main" val="17107714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655983" y="306976"/>
            <a:ext cx="9875520" cy="911087"/>
          </a:xfrm>
        </p:spPr>
        <p:txBody>
          <a:bodyPr>
            <a:noAutofit/>
          </a:bodyPr>
          <a:lstStyle/>
          <a:p>
            <a:r>
              <a:rPr lang="en-US" sz="4400" b="0" dirty="0">
                <a:latin typeface="+mn-lt"/>
              </a:rPr>
              <a:t>Research Methodology</a:t>
            </a:r>
          </a:p>
        </p:txBody>
      </p:sp>
      <p:sp>
        <p:nvSpPr>
          <p:cNvPr id="3" name="Content Placeholder 2">
            <a:extLst>
              <a:ext uri="{FF2B5EF4-FFF2-40B4-BE49-F238E27FC236}">
                <a16:creationId xmlns:a16="http://schemas.microsoft.com/office/drawing/2014/main" id="{EAAB3AC4-2821-C543-840A-AA5F7036CE8C}"/>
              </a:ext>
            </a:extLst>
          </p:cNvPr>
          <p:cNvSpPr>
            <a:spLocks noGrp="1"/>
          </p:cNvSpPr>
          <p:nvPr>
            <p:ph sz="half" idx="1"/>
          </p:nvPr>
        </p:nvSpPr>
        <p:spPr>
          <a:xfrm>
            <a:off x="318052" y="1218063"/>
            <a:ext cx="5777948" cy="5327374"/>
          </a:xfrm>
        </p:spPr>
        <p:txBody>
          <a:bodyPr>
            <a:normAutofit fontScale="25000" lnSpcReduction="20000"/>
          </a:bodyPr>
          <a:lstStyle/>
          <a:p>
            <a:pPr algn="ctr"/>
            <a:r>
              <a:rPr lang="en-US" sz="5200" b="1" dirty="0">
                <a:latin typeface="+mj-lt"/>
              </a:rPr>
              <a:t>Literature Review </a:t>
            </a:r>
          </a:p>
          <a:p>
            <a:pPr algn="l"/>
            <a:r>
              <a:rPr lang="en-US" sz="5200" b="0" i="0" u="none" strike="noStrike" dirty="0">
                <a:solidFill>
                  <a:srgbClr val="374151"/>
                </a:solidFill>
                <a:effectLst/>
                <a:latin typeface="+mj-lt"/>
              </a:rPr>
              <a:t>Hybrid-Flexible Course Design (</a:t>
            </a:r>
            <a:r>
              <a:rPr lang="en-US" sz="5200" b="0" i="0" u="none" strike="noStrike" dirty="0" err="1">
                <a:solidFill>
                  <a:srgbClr val="374151"/>
                </a:solidFill>
                <a:effectLst/>
                <a:latin typeface="+mj-lt"/>
              </a:rPr>
              <a:t>HyFlex</a:t>
            </a:r>
            <a:r>
              <a:rPr lang="en-US" sz="5200" b="0" i="0" u="none" strike="noStrike" dirty="0">
                <a:solidFill>
                  <a:srgbClr val="374151"/>
                </a:solidFill>
                <a:effectLst/>
                <a:latin typeface="+mj-lt"/>
              </a:rPr>
              <a:t>) has gained significant attention in educational settings, offering a flexible approach to teaching and learning. This literature review explores key insights from three sources that delve into various aspects of </a:t>
            </a:r>
            <a:r>
              <a:rPr lang="en-US" sz="5200" b="0" i="0" u="none" strike="noStrike" dirty="0" err="1">
                <a:solidFill>
                  <a:srgbClr val="374151"/>
                </a:solidFill>
                <a:effectLst/>
                <a:latin typeface="+mj-lt"/>
              </a:rPr>
              <a:t>HyFlex</a:t>
            </a:r>
            <a:r>
              <a:rPr lang="en-US" sz="5200" b="0" i="0" u="none" strike="noStrike" dirty="0">
                <a:solidFill>
                  <a:srgbClr val="374151"/>
                </a:solidFill>
                <a:effectLst/>
                <a:latin typeface="+mj-lt"/>
              </a:rPr>
              <a:t> course design.</a:t>
            </a:r>
          </a:p>
          <a:p>
            <a:pPr algn="l">
              <a:buFont typeface="+mj-lt"/>
              <a:buAutoNum type="arabicPeriod"/>
            </a:pPr>
            <a:r>
              <a:rPr lang="en-US" sz="5200" b="0" i="0" u="none" strike="noStrike" dirty="0">
                <a:solidFill>
                  <a:srgbClr val="374151"/>
                </a:solidFill>
                <a:effectLst/>
                <a:latin typeface="+mj-lt"/>
              </a:rPr>
              <a:t>Beatty, B. J. (2019). "Hybrid-Flexible Course Design (1st ed.)." EdTech Books. In this foundational text, Beatty introduces the concept of </a:t>
            </a:r>
            <a:r>
              <a:rPr lang="en-US" sz="5200" b="0" i="0" u="none" strike="noStrike" dirty="0" err="1">
                <a:solidFill>
                  <a:srgbClr val="374151"/>
                </a:solidFill>
                <a:effectLst/>
                <a:latin typeface="+mj-lt"/>
              </a:rPr>
              <a:t>HyFlex</a:t>
            </a:r>
            <a:r>
              <a:rPr lang="en-US" sz="5200" b="0" i="0" u="none" strike="noStrike" dirty="0">
                <a:solidFill>
                  <a:srgbClr val="374151"/>
                </a:solidFill>
                <a:effectLst/>
                <a:latin typeface="+mj-lt"/>
              </a:rPr>
              <a:t> course design, outlining its principles and benefits. The book provides practical guidance for educators interested in implementing </a:t>
            </a:r>
            <a:r>
              <a:rPr lang="en-US" sz="5200" b="0" i="0" u="none" strike="noStrike" dirty="0" err="1">
                <a:solidFill>
                  <a:srgbClr val="374151"/>
                </a:solidFill>
                <a:effectLst/>
                <a:latin typeface="+mj-lt"/>
              </a:rPr>
              <a:t>HyFlex</a:t>
            </a:r>
            <a:r>
              <a:rPr lang="en-US" sz="5200" b="0" i="0" u="none" strike="noStrike" dirty="0">
                <a:solidFill>
                  <a:srgbClr val="374151"/>
                </a:solidFill>
                <a:effectLst/>
                <a:latin typeface="+mj-lt"/>
              </a:rPr>
              <a:t> courses. Beatty's work highlights the importance of adaptability in higher education, especially in the context of evolving teaching methods and student needs.</a:t>
            </a:r>
          </a:p>
          <a:p>
            <a:pPr algn="l">
              <a:buFont typeface="+mj-lt"/>
              <a:buAutoNum type="arabicPeriod"/>
            </a:pPr>
            <a:r>
              <a:rPr lang="en-US" sz="5200" b="0" i="0" u="none" strike="noStrike" dirty="0">
                <a:solidFill>
                  <a:srgbClr val="374151"/>
                </a:solidFill>
                <a:effectLst/>
                <a:latin typeface="+mj-lt"/>
              </a:rPr>
              <a:t>Lucas </a:t>
            </a:r>
            <a:r>
              <a:rPr lang="en-US" sz="5200" b="0" i="0" u="none" strike="noStrike" dirty="0" err="1">
                <a:solidFill>
                  <a:srgbClr val="374151"/>
                </a:solidFill>
                <a:effectLst/>
                <a:latin typeface="+mj-lt"/>
              </a:rPr>
              <a:t>Kohnke</a:t>
            </a:r>
            <a:r>
              <a:rPr lang="en-US" sz="5200" b="0" i="0" u="none" strike="noStrike" dirty="0">
                <a:solidFill>
                  <a:srgbClr val="374151"/>
                </a:solidFill>
                <a:effectLst/>
                <a:latin typeface="+mj-lt"/>
              </a:rPr>
              <a:t> &amp; Benjamin Luke Moorhouse (2021). "Adopting </a:t>
            </a:r>
            <a:r>
              <a:rPr lang="en-US" sz="5200" b="0" i="0" u="none" strike="noStrike" dirty="0" err="1">
                <a:solidFill>
                  <a:srgbClr val="374151"/>
                </a:solidFill>
                <a:effectLst/>
                <a:latin typeface="+mj-lt"/>
              </a:rPr>
              <a:t>HyFlex</a:t>
            </a:r>
            <a:r>
              <a:rPr lang="en-US" sz="5200" b="0" i="0" u="none" strike="noStrike" dirty="0">
                <a:solidFill>
                  <a:srgbClr val="374151"/>
                </a:solidFill>
                <a:effectLst/>
                <a:latin typeface="+mj-lt"/>
              </a:rPr>
              <a:t> in Higher Education in Response to COVID-19: Students' Perspectives." Open Learning: The Journal of Open, Distance and e-Learning, 36(3), 231-244.Kohnke and Moorhouse's study investigates the experiences and perspectives of students regarding the adoption of </a:t>
            </a:r>
            <a:r>
              <a:rPr lang="en-US" sz="5200" b="0" i="0" u="none" strike="noStrike" dirty="0" err="1">
                <a:solidFill>
                  <a:srgbClr val="374151"/>
                </a:solidFill>
                <a:effectLst/>
                <a:latin typeface="+mj-lt"/>
              </a:rPr>
              <a:t>HyFlex</a:t>
            </a:r>
            <a:r>
              <a:rPr lang="en-US" sz="5200" b="0" i="0" u="none" strike="noStrike" dirty="0">
                <a:solidFill>
                  <a:srgbClr val="374151"/>
                </a:solidFill>
                <a:effectLst/>
                <a:latin typeface="+mj-lt"/>
              </a:rPr>
              <a:t> during the COVID-19 pandemic. They explore how students perceive this mode of instruction and its impact on their learning. The research provides insights into the challenges and advantages of </a:t>
            </a:r>
            <a:r>
              <a:rPr lang="en-US" sz="5200" b="0" i="0" u="none" strike="noStrike" dirty="0" err="1">
                <a:solidFill>
                  <a:srgbClr val="374151"/>
                </a:solidFill>
                <a:effectLst/>
                <a:latin typeface="+mj-lt"/>
              </a:rPr>
              <a:t>HyFlex</a:t>
            </a:r>
            <a:r>
              <a:rPr lang="en-US" sz="5200" b="0" i="0" u="none" strike="noStrike" dirty="0">
                <a:solidFill>
                  <a:srgbClr val="374151"/>
                </a:solidFill>
                <a:effectLst/>
                <a:latin typeface="+mj-lt"/>
              </a:rPr>
              <a:t> from a student-centered standpoint, shedding light on the effectiveness of this approach during times of crisis.</a:t>
            </a:r>
          </a:p>
          <a:p>
            <a:pPr algn="l">
              <a:buFont typeface="+mj-lt"/>
              <a:buAutoNum type="arabicPeriod"/>
            </a:pPr>
            <a:r>
              <a:rPr lang="en-US" sz="5200" b="0" i="0" u="none" strike="noStrike" dirty="0" err="1">
                <a:solidFill>
                  <a:srgbClr val="374151"/>
                </a:solidFill>
                <a:effectLst/>
                <a:latin typeface="+mj-lt"/>
              </a:rPr>
              <a:t>Kyei</a:t>
            </a:r>
            <a:r>
              <a:rPr lang="en-US" sz="5200" b="0" i="0" u="none" strike="noStrike" dirty="0">
                <a:solidFill>
                  <a:srgbClr val="374151"/>
                </a:solidFill>
                <a:effectLst/>
                <a:latin typeface="+mj-lt"/>
              </a:rPr>
              <a:t>-Blankson, L., &amp; </a:t>
            </a:r>
            <a:r>
              <a:rPr lang="en-US" sz="5200" b="0" i="0" u="none" strike="noStrike" dirty="0" err="1">
                <a:solidFill>
                  <a:srgbClr val="374151"/>
                </a:solidFill>
                <a:effectLst/>
                <a:latin typeface="+mj-lt"/>
              </a:rPr>
              <a:t>Godwyll</a:t>
            </a:r>
            <a:r>
              <a:rPr lang="en-US" sz="5200" b="0" i="0" u="none" strike="noStrike" dirty="0">
                <a:solidFill>
                  <a:srgbClr val="374151"/>
                </a:solidFill>
                <a:effectLst/>
                <a:latin typeface="+mj-lt"/>
              </a:rPr>
              <a:t>, F. (2010). "An Examination of Learning Outcomes in </a:t>
            </a:r>
            <a:r>
              <a:rPr lang="en-US" sz="5200" b="0" i="0" u="none" strike="noStrike" dirty="0" err="1">
                <a:solidFill>
                  <a:srgbClr val="374151"/>
                </a:solidFill>
                <a:effectLst/>
                <a:latin typeface="+mj-lt"/>
              </a:rPr>
              <a:t>Hyflex</a:t>
            </a:r>
            <a:r>
              <a:rPr lang="en-US" sz="5200" b="0" i="0" u="none" strike="noStrike" dirty="0">
                <a:solidFill>
                  <a:srgbClr val="374151"/>
                </a:solidFill>
                <a:effectLst/>
                <a:latin typeface="+mj-lt"/>
              </a:rPr>
              <a:t> Learning Environments." In J. Sanchez &amp; K. Zhang (Eds.), Proceedings of E-Learn 2010—World Conference on E-Learning in Corporate, Government, Healthcare, and Higher Education (pp. 532-535). </a:t>
            </a:r>
            <a:r>
              <a:rPr lang="en-US" sz="5200" b="0" i="0" u="none" strike="noStrike" dirty="0" err="1">
                <a:solidFill>
                  <a:srgbClr val="374151"/>
                </a:solidFill>
                <a:effectLst/>
                <a:latin typeface="+mj-lt"/>
              </a:rPr>
              <a:t>Kyei</a:t>
            </a:r>
            <a:r>
              <a:rPr lang="en-US" sz="5200" b="0" i="0" u="none" strike="noStrike" dirty="0">
                <a:solidFill>
                  <a:srgbClr val="374151"/>
                </a:solidFill>
                <a:effectLst/>
                <a:latin typeface="+mj-lt"/>
              </a:rPr>
              <a:t>-Blankson and </a:t>
            </a:r>
            <a:r>
              <a:rPr lang="en-US" sz="5200" b="0" i="0" u="none" strike="noStrike" dirty="0" err="1">
                <a:solidFill>
                  <a:srgbClr val="374151"/>
                </a:solidFill>
                <a:effectLst/>
                <a:latin typeface="+mj-lt"/>
              </a:rPr>
              <a:t>Godwyll's</a:t>
            </a:r>
            <a:r>
              <a:rPr lang="en-US" sz="5200" b="0" i="0" u="none" strike="noStrike" dirty="0">
                <a:solidFill>
                  <a:srgbClr val="374151"/>
                </a:solidFill>
                <a:effectLst/>
                <a:latin typeface="+mj-lt"/>
              </a:rPr>
              <a:t> work examines the learning outcomes of students in </a:t>
            </a:r>
            <a:r>
              <a:rPr lang="en-US" sz="5200" b="0" i="0" u="none" strike="noStrike" dirty="0" err="1">
                <a:solidFill>
                  <a:srgbClr val="374151"/>
                </a:solidFill>
                <a:effectLst/>
                <a:latin typeface="+mj-lt"/>
              </a:rPr>
              <a:t>HyFlex</a:t>
            </a:r>
            <a:r>
              <a:rPr lang="en-US" sz="5200" b="0" i="0" u="none" strike="noStrike" dirty="0">
                <a:solidFill>
                  <a:srgbClr val="374151"/>
                </a:solidFill>
                <a:effectLst/>
                <a:latin typeface="+mj-lt"/>
              </a:rPr>
              <a:t> learning environments. This study explores the efficacy of </a:t>
            </a:r>
            <a:r>
              <a:rPr lang="en-US" sz="5200" b="0" i="0" u="none" strike="noStrike" dirty="0" err="1">
                <a:solidFill>
                  <a:srgbClr val="374151"/>
                </a:solidFill>
                <a:effectLst/>
                <a:latin typeface="+mj-lt"/>
              </a:rPr>
              <a:t>HyFlex</a:t>
            </a:r>
            <a:r>
              <a:rPr lang="en-US" sz="5200" b="0" i="0" u="none" strike="noStrike" dirty="0">
                <a:solidFill>
                  <a:srgbClr val="374151"/>
                </a:solidFill>
                <a:effectLst/>
                <a:latin typeface="+mj-lt"/>
              </a:rPr>
              <a:t> courses in terms of student achievement and engagement. By assessing learning outcomes, the authors offer valuable insights into the potential benefits and challenges associated with this teaching approach.</a:t>
            </a:r>
          </a:p>
          <a:p>
            <a:pPr marL="45720" indent="0">
              <a:buNone/>
            </a:pPr>
            <a:endParaRPr lang="en-US" dirty="0"/>
          </a:p>
        </p:txBody>
      </p:sp>
      <p:sp>
        <p:nvSpPr>
          <p:cNvPr id="4" name="Content Placeholder 3">
            <a:extLst>
              <a:ext uri="{FF2B5EF4-FFF2-40B4-BE49-F238E27FC236}">
                <a16:creationId xmlns:a16="http://schemas.microsoft.com/office/drawing/2014/main" id="{C485924C-82A2-064F-A12F-7F6D2B83274B}"/>
              </a:ext>
            </a:extLst>
          </p:cNvPr>
          <p:cNvSpPr>
            <a:spLocks noGrp="1"/>
          </p:cNvSpPr>
          <p:nvPr>
            <p:ph sz="half" idx="2"/>
          </p:nvPr>
        </p:nvSpPr>
        <p:spPr>
          <a:xfrm>
            <a:off x="6205331" y="1240687"/>
            <a:ext cx="5549348" cy="5177246"/>
          </a:xfrm>
        </p:spPr>
        <p:txBody>
          <a:bodyPr>
            <a:normAutofit fontScale="25000" lnSpcReduction="20000"/>
          </a:bodyPr>
          <a:lstStyle/>
          <a:p>
            <a:pPr marL="45720" indent="0" algn="ctr">
              <a:buNone/>
            </a:pPr>
            <a:r>
              <a:rPr lang="en-US" sz="5200" b="1" dirty="0">
                <a:latin typeface="+mj-lt"/>
              </a:rPr>
              <a:t>Recent Legislation</a:t>
            </a:r>
          </a:p>
          <a:p>
            <a:r>
              <a:rPr lang="en-US" sz="5200" dirty="0">
                <a:latin typeface="+mj-lt"/>
              </a:rPr>
              <a:t>HB 1232 provides for funding toward career exploration through virtual reality software</a:t>
            </a:r>
          </a:p>
          <a:p>
            <a:pPr marL="45720" indent="0" algn="ctr">
              <a:buNone/>
            </a:pPr>
            <a:r>
              <a:rPr lang="en-US" sz="5200" b="1" dirty="0">
                <a:latin typeface="+mj-lt"/>
              </a:rPr>
              <a:t>Consultation in Campus/Industry Experts </a:t>
            </a:r>
          </a:p>
          <a:p>
            <a:r>
              <a:rPr lang="en-US" sz="5200" dirty="0">
                <a:latin typeface="+mj-lt"/>
              </a:rPr>
              <a:t>WICHE (Western Interstate Commission for Higher Education) is a regional, nonprofit organization. Membership includes the 15 western states and the U.S. Pacific Islands and Freely Associated States. WICHE and its member states and territories work to improve access to higher education and ensure student success. Their student access programs, regional initiatives, and strategic research and policy work allow us to assist constituents throughout the West and beyond. </a:t>
            </a:r>
          </a:p>
          <a:p>
            <a:r>
              <a:rPr lang="en-US" sz="5200" dirty="0">
                <a:latin typeface="+mj-lt"/>
              </a:rPr>
              <a:t>WCET- WICHE Cooperative for Educational Technologies – is the leader in the practice, policy, &amp; advocacy of digital learning in higher education. WCET is a member-driven nonprofit which brings together colleges, universities, higher education organizations, and companies to collectively advance learner access and success through postsecondary digital learning for a more equitable world. WCET is a unit of WICHE.</a:t>
            </a:r>
          </a:p>
          <a:p>
            <a:pPr lvl="1"/>
            <a:r>
              <a:rPr lang="en-US" sz="5200" dirty="0">
                <a:latin typeface="+mj-lt"/>
              </a:rPr>
              <a:t>Provides foundational definitions of digital learning—such as how do we define distance learning, online learning, fully online learning, hybrid/blended learning, </a:t>
            </a:r>
            <a:r>
              <a:rPr lang="en-US" sz="5200" dirty="0" err="1">
                <a:latin typeface="+mj-lt"/>
              </a:rPr>
              <a:t>hyflex</a:t>
            </a:r>
            <a:r>
              <a:rPr lang="en-US" sz="5200" dirty="0">
                <a:latin typeface="+mj-lt"/>
              </a:rPr>
              <a:t> learning, etc.</a:t>
            </a:r>
          </a:p>
          <a:p>
            <a:pPr lvl="1"/>
            <a:r>
              <a:rPr lang="en-US" sz="5200" dirty="0">
                <a:latin typeface="+mj-lt"/>
              </a:rPr>
              <a:t>Artificial Intelligence</a:t>
            </a:r>
          </a:p>
          <a:p>
            <a:r>
              <a:rPr lang="en-US" sz="5200" dirty="0">
                <a:latin typeface="+mj-lt"/>
              </a:rPr>
              <a:t>Blackboard </a:t>
            </a:r>
          </a:p>
          <a:p>
            <a:pPr lvl="1"/>
            <a:r>
              <a:rPr lang="en-US" sz="5200" dirty="0">
                <a:latin typeface="+mj-lt"/>
              </a:rPr>
              <a:t>Online learning product and support for NDUS courses</a:t>
            </a:r>
          </a:p>
          <a:p>
            <a:endParaRPr lang="en-US" dirty="0"/>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Tree>
    <p:extLst>
      <p:ext uri="{BB962C8B-B14F-4D97-AF65-F5344CB8AC3E}">
        <p14:creationId xmlns:p14="http://schemas.microsoft.com/office/powerpoint/2010/main" val="1552635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Potential Overlap</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417443" y="1570383"/>
            <a:ext cx="9599181" cy="4760843"/>
          </a:xfrm>
          <a:prstGeom prst="rect">
            <a:avLst/>
          </a:prstGeom>
        </p:spPr>
        <p:txBody>
          <a:bodyPr vert="horz" lIns="91440" tIns="45720" rIns="91440" bIns="45720" rtlCol="0">
            <a:normAutofit fontScale="92500"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dirty="0">
                <a:latin typeface="+mn-lt"/>
              </a:rPr>
              <a:t>NDUS AI Forum</a:t>
            </a:r>
          </a:p>
          <a:p>
            <a:pPr lvl="1">
              <a:lnSpc>
                <a:spcPct val="100000"/>
              </a:lnSpc>
              <a:spcBef>
                <a:spcPts val="0"/>
              </a:spcBef>
              <a:spcAft>
                <a:spcPts val="800"/>
              </a:spcAft>
            </a:pPr>
            <a:r>
              <a:rPr lang="en-US" dirty="0">
                <a:latin typeface="+mn-lt"/>
              </a:rPr>
              <a:t>meets monthly to discuss implications of Artificial Intelligence. Provides AI Guidance to NDUS.  </a:t>
            </a:r>
          </a:p>
          <a:p>
            <a:pPr>
              <a:lnSpc>
                <a:spcPct val="100000"/>
              </a:lnSpc>
              <a:spcBef>
                <a:spcPts val="0"/>
              </a:spcBef>
              <a:spcAft>
                <a:spcPts val="800"/>
              </a:spcAft>
            </a:pPr>
            <a:r>
              <a:rPr lang="en-US" dirty="0">
                <a:latin typeface="+mn-lt"/>
              </a:rPr>
              <a:t>North Dakota Distance Education (NDDE) Directors </a:t>
            </a:r>
          </a:p>
          <a:p>
            <a:pPr lvl="1">
              <a:lnSpc>
                <a:spcPct val="100000"/>
              </a:lnSpc>
              <a:spcBef>
                <a:spcPts val="0"/>
              </a:spcBef>
              <a:spcAft>
                <a:spcPts val="800"/>
              </a:spcAft>
            </a:pPr>
            <a:r>
              <a:rPr lang="en-US" dirty="0">
                <a:latin typeface="+mn-lt"/>
              </a:rPr>
              <a:t>meets monthly to discuss policies, phenomena, policies, and implications associated with distance education within the NDUS.  </a:t>
            </a:r>
          </a:p>
          <a:p>
            <a:pPr>
              <a:lnSpc>
                <a:spcPct val="100000"/>
              </a:lnSpc>
              <a:spcBef>
                <a:spcPts val="0"/>
              </a:spcBef>
              <a:spcAft>
                <a:spcPts val="800"/>
              </a:spcAft>
            </a:pPr>
            <a:r>
              <a:rPr lang="en-US" dirty="0">
                <a:latin typeface="+mn-lt"/>
              </a:rPr>
              <a:t>NDUS Blackboard Governance</a:t>
            </a:r>
          </a:p>
          <a:p>
            <a:pPr lvl="1">
              <a:lnSpc>
                <a:spcPct val="100000"/>
              </a:lnSpc>
              <a:spcBef>
                <a:spcPts val="0"/>
              </a:spcBef>
              <a:spcAft>
                <a:spcPts val="800"/>
              </a:spcAft>
            </a:pPr>
            <a:r>
              <a:rPr lang="en-US" dirty="0">
                <a:latin typeface="+mn-lt"/>
              </a:rPr>
              <a:t>provides feedback and updates regarding Blackboard products and management for the NDUS</a:t>
            </a:r>
          </a:p>
          <a:p>
            <a:pPr>
              <a:lnSpc>
                <a:spcPct val="100000"/>
              </a:lnSpc>
              <a:spcBef>
                <a:spcPts val="0"/>
              </a:spcBef>
              <a:spcAft>
                <a:spcPts val="800"/>
              </a:spcAft>
            </a:pPr>
            <a:r>
              <a:rPr lang="en-US" dirty="0">
                <a:latin typeface="+mn-lt"/>
              </a:rPr>
              <a:t>North Dakota Student Association (NDSA)</a:t>
            </a:r>
          </a:p>
          <a:p>
            <a:pPr lvl="1">
              <a:lnSpc>
                <a:spcPct val="100000"/>
              </a:lnSpc>
              <a:spcBef>
                <a:spcPts val="0"/>
              </a:spcBef>
              <a:spcAft>
                <a:spcPts val="800"/>
              </a:spcAft>
            </a:pPr>
            <a:r>
              <a:rPr lang="en-US" dirty="0">
                <a:latin typeface="+mn-lt"/>
              </a:rPr>
              <a:t>provides recommendations pertaining to learning modalities </a:t>
            </a:r>
          </a:p>
          <a:p>
            <a:pPr>
              <a:lnSpc>
                <a:spcPct val="100000"/>
              </a:lnSpc>
              <a:spcBef>
                <a:spcPts val="0"/>
              </a:spcBef>
              <a:spcAft>
                <a:spcPts val="800"/>
              </a:spcAft>
            </a:pPr>
            <a:r>
              <a:rPr lang="en-US" dirty="0">
                <a:latin typeface="+mn-lt"/>
              </a:rPr>
              <a:t>North Dakota Association of Colleges for Teacher Education</a:t>
            </a:r>
          </a:p>
          <a:p>
            <a:pPr lvl="1">
              <a:lnSpc>
                <a:spcPct val="100000"/>
              </a:lnSpc>
              <a:spcBef>
                <a:spcPts val="0"/>
              </a:spcBef>
              <a:spcAft>
                <a:spcPts val="800"/>
              </a:spcAft>
            </a:pPr>
            <a:r>
              <a:rPr lang="en-US" dirty="0">
                <a:latin typeface="+mn-lt"/>
              </a:rPr>
              <a:t>provides recommendations pertaining to learning modalities </a:t>
            </a:r>
          </a:p>
          <a:p>
            <a:pPr lvl="1">
              <a:lnSpc>
                <a:spcPct val="100000"/>
              </a:lnSpc>
              <a:spcBef>
                <a:spcPts val="0"/>
              </a:spcBef>
              <a:spcAft>
                <a:spcPts val="800"/>
              </a:spcAft>
            </a:pPr>
            <a:endParaRPr lang="en-US" dirty="0">
              <a:latin typeface="+mn-lt"/>
            </a:endParaRPr>
          </a:p>
        </p:txBody>
      </p:sp>
    </p:spTree>
    <p:extLst>
      <p:ext uri="{BB962C8B-B14F-4D97-AF65-F5344CB8AC3E}">
        <p14:creationId xmlns:p14="http://schemas.microsoft.com/office/powerpoint/2010/main" val="11361090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Future Work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00474" y="1636878"/>
            <a:ext cx="9106211" cy="4273591"/>
          </a:xfrm>
          <a:prstGeom prst="rect">
            <a:avLst/>
          </a:prstGeom>
        </p:spPr>
        <p:txBody>
          <a:bodyPr vert="horz" lIns="91440" tIns="45720" rIns="91440" bIns="45720" rtlCol="0">
            <a:normAutofit fontScale="92500"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Adequately preparing all K-12 educators for teaching from a variety of modalities. </a:t>
            </a:r>
          </a:p>
          <a:p>
            <a:pPr>
              <a:lnSpc>
                <a:spcPct val="100000"/>
              </a:lnSpc>
              <a:spcBef>
                <a:spcPts val="0"/>
              </a:spcBef>
              <a:spcAft>
                <a:spcPts val="800"/>
              </a:spcAft>
            </a:pPr>
            <a:r>
              <a:rPr lang="en-US" sz="2400" dirty="0">
                <a:latin typeface="+mn-lt"/>
              </a:rPr>
              <a:t>Helping educators apply a critical lens before utilizing  technological services and products. For example, some educational technology companies charge for services that can be accomplished in-house (without additional costs) by online instructional designers through Blackboard.   </a:t>
            </a:r>
          </a:p>
          <a:p>
            <a:pPr>
              <a:lnSpc>
                <a:spcPct val="100000"/>
              </a:lnSpc>
              <a:spcBef>
                <a:spcPts val="0"/>
              </a:spcBef>
              <a:spcAft>
                <a:spcPts val="800"/>
              </a:spcAft>
            </a:pPr>
            <a:r>
              <a:rPr lang="en-US" sz="2400" dirty="0">
                <a:latin typeface="+mn-lt"/>
              </a:rPr>
              <a:t>Help PK-22+ educators protect student data from outside interests. For example, sometimes private student data is extracted from educational technology companies without teachers knowing about it.</a:t>
            </a:r>
          </a:p>
          <a:p>
            <a:pPr>
              <a:lnSpc>
                <a:spcPct val="100000"/>
              </a:lnSpc>
              <a:spcBef>
                <a:spcPts val="0"/>
              </a:spcBef>
              <a:spcAft>
                <a:spcPts val="800"/>
              </a:spcAft>
            </a:pPr>
            <a:r>
              <a:rPr lang="en-US" sz="2400" dirty="0">
                <a:latin typeface="+mn-lt"/>
              </a:rPr>
              <a:t>Further exploration of A.I. possibilities, limitations and ethical considerations .       </a:t>
            </a:r>
          </a:p>
        </p:txBody>
      </p:sp>
    </p:spTree>
    <p:extLst>
      <p:ext uri="{BB962C8B-B14F-4D97-AF65-F5344CB8AC3E}">
        <p14:creationId xmlns:p14="http://schemas.microsoft.com/office/powerpoint/2010/main" val="31502622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Gathering Support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3931721"/>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Quality education for all ND learners offered through a variety of modalities</a:t>
            </a:r>
          </a:p>
          <a:p>
            <a:pPr>
              <a:lnSpc>
                <a:spcPct val="100000"/>
              </a:lnSpc>
              <a:spcBef>
                <a:spcPts val="0"/>
              </a:spcBef>
              <a:spcAft>
                <a:spcPts val="800"/>
              </a:spcAft>
            </a:pPr>
            <a:r>
              <a:rPr lang="en-US" sz="2400" dirty="0">
                <a:latin typeface="+mn-lt"/>
              </a:rPr>
              <a:t>Digital accessibility for all ND learners—such as ensuring all online modalities are ADA compliant.</a:t>
            </a:r>
          </a:p>
          <a:p>
            <a:pPr>
              <a:lnSpc>
                <a:spcPct val="100000"/>
              </a:lnSpc>
              <a:spcBef>
                <a:spcPts val="0"/>
              </a:spcBef>
              <a:spcAft>
                <a:spcPts val="800"/>
              </a:spcAft>
            </a:pPr>
            <a:r>
              <a:rPr lang="en-US" sz="2400" dirty="0">
                <a:latin typeface="+mn-lt"/>
              </a:rPr>
              <a:t>Ensuring rural schools have access to highspeed Internet  </a:t>
            </a:r>
          </a:p>
          <a:p>
            <a:pPr>
              <a:lnSpc>
                <a:spcPct val="100000"/>
              </a:lnSpc>
              <a:spcBef>
                <a:spcPts val="0"/>
              </a:spcBef>
              <a:spcAft>
                <a:spcPts val="800"/>
              </a:spcAft>
            </a:pPr>
            <a:r>
              <a:rPr lang="en-US" sz="2400" dirty="0">
                <a:latin typeface="+mn-lt"/>
              </a:rPr>
              <a:t>Holding vendors accountable for keeping educational technologies affordable and effective.</a:t>
            </a:r>
          </a:p>
        </p:txBody>
      </p:sp>
    </p:spTree>
    <p:extLst>
      <p:ext uri="{BB962C8B-B14F-4D97-AF65-F5344CB8AC3E}">
        <p14:creationId xmlns:p14="http://schemas.microsoft.com/office/powerpoint/2010/main" val="20939742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3000" y="2215603"/>
            <a:ext cx="9998765" cy="1356360"/>
          </a:xfrm>
        </p:spPr>
        <p:txBody>
          <a:bodyPr>
            <a:noAutofit/>
          </a:bodyPr>
          <a:lstStyle/>
          <a:p>
            <a:pPr algn="ctr"/>
            <a:r>
              <a:rPr lang="en-US" sz="4400" b="0" dirty="0">
                <a:latin typeface="+mn-lt"/>
              </a:rPr>
              <a:t>Competency-Based Education (CBE)</a:t>
            </a:r>
            <a:br>
              <a:rPr lang="en-US" sz="4400" b="0" dirty="0">
                <a:latin typeface="+mn-lt"/>
              </a:rPr>
            </a:br>
            <a:br>
              <a:rPr lang="en-US" sz="4400" b="0" dirty="0">
                <a:latin typeface="+mn-lt"/>
              </a:rPr>
            </a:br>
            <a:r>
              <a:rPr lang="en-US" sz="2800" b="0" dirty="0">
                <a:latin typeface="+mn-lt"/>
              </a:rPr>
              <a:t>Dr. Lynette </a:t>
            </a:r>
            <a:r>
              <a:rPr lang="en-US" sz="2800" b="0" dirty="0" err="1">
                <a:latin typeface="+mn-lt"/>
              </a:rPr>
              <a:t>Krenelka</a:t>
            </a:r>
            <a:r>
              <a:rPr lang="en-US" sz="2800" b="0" dirty="0">
                <a:latin typeface="+mn-lt"/>
              </a:rPr>
              <a:t>, Dr. Jenni </a:t>
            </a:r>
            <a:r>
              <a:rPr lang="en-US" sz="2800" b="0" dirty="0" err="1">
                <a:latin typeface="+mn-lt"/>
              </a:rPr>
              <a:t>Momsen</a:t>
            </a:r>
            <a:r>
              <a:rPr lang="en-US" sz="2800" b="0" dirty="0">
                <a:latin typeface="+mn-lt"/>
              </a:rPr>
              <a:t>, Rep. David Richter</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035737" y="5664128"/>
            <a:ext cx="9106211" cy="652690"/>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Identify if this is a </a:t>
            </a:r>
            <a:r>
              <a:rPr lang="en-US" sz="3600" i="1" u="sng" dirty="0">
                <a:solidFill>
                  <a:srgbClr val="00407A"/>
                </a:solidFill>
                <a:latin typeface="+mn-lt"/>
              </a:rPr>
              <a:t>Commend</a:t>
            </a:r>
            <a:r>
              <a:rPr lang="en-US" sz="2400" dirty="0">
                <a:latin typeface="+mn-lt"/>
              </a:rPr>
              <a:t>, </a:t>
            </a:r>
            <a:r>
              <a:rPr lang="en-US" sz="3600" i="1" u="sng" dirty="0">
                <a:solidFill>
                  <a:srgbClr val="00407A"/>
                </a:solidFill>
                <a:latin typeface="+mn-lt"/>
              </a:rPr>
              <a:t>Endorse</a:t>
            </a:r>
            <a:r>
              <a:rPr lang="en-US" sz="2400" dirty="0">
                <a:latin typeface="+mn-lt"/>
              </a:rPr>
              <a:t>, or </a:t>
            </a:r>
            <a:r>
              <a:rPr lang="en-US" sz="3600" i="1" u="sng" dirty="0">
                <a:solidFill>
                  <a:srgbClr val="00407A"/>
                </a:solidFill>
                <a:highlight>
                  <a:srgbClr val="FFFF00"/>
                </a:highlight>
                <a:latin typeface="+mn-lt"/>
              </a:rPr>
              <a:t>Call to Action</a:t>
            </a:r>
          </a:p>
        </p:txBody>
      </p:sp>
    </p:spTree>
    <p:extLst>
      <p:ext uri="{BB962C8B-B14F-4D97-AF65-F5344CB8AC3E}">
        <p14:creationId xmlns:p14="http://schemas.microsoft.com/office/powerpoint/2010/main" val="41526266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Why This Topic?</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4" y="1974809"/>
            <a:ext cx="9225478" cy="4038600"/>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CBE is more student-centered and helps students develop and demonstrate mastery over a topic instead of seat time</a:t>
            </a:r>
          </a:p>
          <a:p>
            <a:pPr>
              <a:lnSpc>
                <a:spcPct val="100000"/>
              </a:lnSpc>
              <a:spcBef>
                <a:spcPts val="0"/>
              </a:spcBef>
              <a:spcAft>
                <a:spcPts val="800"/>
              </a:spcAft>
            </a:pPr>
            <a:r>
              <a:rPr lang="en-US" sz="2400" dirty="0">
                <a:latin typeface="+mn-lt"/>
              </a:rPr>
              <a:t>CBE allows students to learn actively using different pathways and at their own pace</a:t>
            </a:r>
          </a:p>
          <a:p>
            <a:pPr>
              <a:lnSpc>
                <a:spcPct val="100000"/>
              </a:lnSpc>
              <a:spcBef>
                <a:spcPts val="0"/>
              </a:spcBef>
              <a:spcAft>
                <a:spcPts val="800"/>
              </a:spcAft>
            </a:pPr>
            <a:r>
              <a:rPr lang="en-US" sz="2400" dirty="0">
                <a:latin typeface="+mn-lt"/>
              </a:rPr>
              <a:t>CBE helps schools define what a successful high school graduate should know; rigorous, common expectations for learning are explicit, transparent, measurable and transferable</a:t>
            </a:r>
          </a:p>
          <a:p>
            <a:pPr>
              <a:lnSpc>
                <a:spcPct val="100000"/>
              </a:lnSpc>
              <a:spcBef>
                <a:spcPts val="0"/>
              </a:spcBef>
              <a:spcAft>
                <a:spcPts val="800"/>
              </a:spcAft>
            </a:pPr>
            <a:r>
              <a:rPr lang="en-US" sz="2400" dirty="0">
                <a:latin typeface="+mn-lt"/>
              </a:rPr>
              <a:t>Students are empowered to make decisions on their learning experiences</a:t>
            </a:r>
          </a:p>
          <a:p>
            <a:pPr>
              <a:lnSpc>
                <a:spcPct val="100000"/>
              </a:lnSpc>
              <a:spcBef>
                <a:spcPts val="0"/>
              </a:spcBef>
              <a:spcAft>
                <a:spcPts val="800"/>
              </a:spcAft>
            </a:pPr>
            <a:r>
              <a:rPr lang="en-US" sz="2400" dirty="0">
                <a:latin typeface="+mn-lt"/>
              </a:rPr>
              <a:t>CBE builds a culture of equity, inclusivity, empowerment, and flexibility</a:t>
            </a:r>
          </a:p>
          <a:p>
            <a:pPr>
              <a:lnSpc>
                <a:spcPct val="100000"/>
              </a:lnSpc>
              <a:spcBef>
                <a:spcPts val="0"/>
              </a:spcBef>
              <a:spcAft>
                <a:spcPts val="800"/>
              </a:spcAft>
            </a:pPr>
            <a:endParaRPr lang="en-US" sz="2400" dirty="0">
              <a:latin typeface="+mn-lt"/>
            </a:endParaRPr>
          </a:p>
          <a:p>
            <a:endParaRPr lang="en-US" dirty="0"/>
          </a:p>
        </p:txBody>
      </p:sp>
    </p:spTree>
    <p:extLst>
      <p:ext uri="{BB962C8B-B14F-4D97-AF65-F5344CB8AC3E}">
        <p14:creationId xmlns:p14="http://schemas.microsoft.com/office/powerpoint/2010/main" val="3856289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576468" y="258275"/>
            <a:ext cx="6975201" cy="795273"/>
          </a:xfrm>
        </p:spPr>
        <p:txBody>
          <a:bodyPr>
            <a:noAutofit/>
          </a:bodyPr>
          <a:lstStyle/>
          <a:p>
            <a:r>
              <a:rPr lang="en-US" sz="4400" b="0" dirty="0">
                <a:latin typeface="+mn-lt"/>
              </a:rPr>
              <a:t>Study Group Process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469253" y="1133061"/>
            <a:ext cx="9527371" cy="5237921"/>
          </a:xfrm>
          <a:prstGeom prst="rect">
            <a:avLst/>
          </a:prstGeom>
        </p:spPr>
        <p:txBody>
          <a:bodyPr vert="horz" lIns="91440" tIns="45720" rIns="91440" bIns="45720" rtlCol="0">
            <a:normAutofit fontScale="850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nSpc>
                <a:spcPct val="70000"/>
              </a:lnSpc>
              <a:buNone/>
            </a:pPr>
            <a:r>
              <a:rPr lang="en-US" sz="1900" b="1" u="sng" dirty="0">
                <a:latin typeface="+mn-lt"/>
              </a:rPr>
              <a:t>Team Leaders Meetings:</a:t>
            </a:r>
          </a:p>
          <a:p>
            <a:pPr>
              <a:lnSpc>
                <a:spcPct val="70000"/>
              </a:lnSpc>
            </a:pPr>
            <a:r>
              <a:rPr lang="en-US" sz="1800" dirty="0">
                <a:latin typeface="+mn-lt"/>
              </a:rPr>
              <a:t>August 31; September 18; October 9</a:t>
            </a:r>
          </a:p>
          <a:p>
            <a:pPr>
              <a:lnSpc>
                <a:spcPct val="70000"/>
              </a:lnSpc>
            </a:pPr>
            <a:endParaRPr lang="en-US" sz="1700" dirty="0">
              <a:latin typeface="+mn-lt"/>
            </a:endParaRPr>
          </a:p>
          <a:p>
            <a:pPr marL="45720" indent="0">
              <a:lnSpc>
                <a:spcPct val="70000"/>
              </a:lnSpc>
              <a:buNone/>
            </a:pPr>
            <a:r>
              <a:rPr lang="en-US" sz="1900" b="1" u="sng" dirty="0">
                <a:latin typeface="+mn-lt"/>
              </a:rPr>
              <a:t>Full Membership Meetings:</a:t>
            </a:r>
            <a:endParaRPr lang="en-US" sz="1900" dirty="0">
              <a:latin typeface="+mn-lt"/>
            </a:endParaRPr>
          </a:p>
          <a:p>
            <a:pPr>
              <a:lnSpc>
                <a:spcPct val="70000"/>
              </a:lnSpc>
            </a:pPr>
            <a:r>
              <a:rPr lang="en-US" sz="1800" dirty="0">
                <a:latin typeface="+mn-lt"/>
              </a:rPr>
              <a:t>September 11, September 22, October 4, October 23</a:t>
            </a:r>
          </a:p>
          <a:p>
            <a:pPr>
              <a:lnSpc>
                <a:spcPct val="70000"/>
              </a:lnSpc>
            </a:pPr>
            <a:endParaRPr lang="en-US" sz="1700" dirty="0">
              <a:latin typeface="+mn-lt"/>
            </a:endParaRPr>
          </a:p>
          <a:p>
            <a:pPr marL="45720" indent="0">
              <a:lnSpc>
                <a:spcPct val="70000"/>
              </a:lnSpc>
              <a:buNone/>
            </a:pPr>
            <a:r>
              <a:rPr lang="en-US" sz="1900" b="1" u="sng" dirty="0">
                <a:latin typeface="+mn-lt"/>
              </a:rPr>
              <a:t>Sub-Committees and Meetings:</a:t>
            </a:r>
            <a:endParaRPr lang="en-US" sz="1900" dirty="0">
              <a:latin typeface="+mn-lt"/>
            </a:endParaRPr>
          </a:p>
          <a:p>
            <a:pPr>
              <a:lnSpc>
                <a:spcPct val="70000"/>
              </a:lnSpc>
            </a:pPr>
            <a:r>
              <a:rPr lang="en-US" sz="1800" dirty="0">
                <a:latin typeface="+mn-lt"/>
              </a:rPr>
              <a:t>Adaptive to Changing Educational &amp; Workforce Needs </a:t>
            </a:r>
          </a:p>
          <a:p>
            <a:pPr lvl="1">
              <a:lnSpc>
                <a:spcPct val="70000"/>
              </a:lnSpc>
            </a:pPr>
            <a:r>
              <a:rPr lang="en-US" sz="1700" dirty="0">
                <a:latin typeface="+mn-lt"/>
              </a:rPr>
              <a:t>October 2, October 16</a:t>
            </a:r>
          </a:p>
          <a:p>
            <a:pPr>
              <a:lnSpc>
                <a:spcPct val="70000"/>
              </a:lnSpc>
            </a:pPr>
            <a:r>
              <a:rPr lang="en-US" sz="1800" dirty="0">
                <a:latin typeface="+mn-lt"/>
              </a:rPr>
              <a:t>Preparing for Teaching in the Future</a:t>
            </a:r>
          </a:p>
          <a:p>
            <a:pPr lvl="1">
              <a:lnSpc>
                <a:spcPct val="70000"/>
              </a:lnSpc>
            </a:pPr>
            <a:r>
              <a:rPr lang="en-US" sz="1700" dirty="0">
                <a:latin typeface="+mn-lt"/>
              </a:rPr>
              <a:t>October 2, October 16</a:t>
            </a:r>
          </a:p>
          <a:p>
            <a:pPr>
              <a:lnSpc>
                <a:spcPct val="70000"/>
              </a:lnSpc>
            </a:pPr>
            <a:r>
              <a:rPr lang="en-US" sz="1800" dirty="0">
                <a:latin typeface="+mn-lt"/>
              </a:rPr>
              <a:t>Teacher Shortage</a:t>
            </a:r>
          </a:p>
          <a:p>
            <a:pPr lvl="1">
              <a:lnSpc>
                <a:spcPct val="70000"/>
              </a:lnSpc>
            </a:pPr>
            <a:r>
              <a:rPr lang="en-US" sz="1700" dirty="0">
                <a:latin typeface="+mn-lt"/>
              </a:rPr>
              <a:t>October 2, October 16</a:t>
            </a:r>
          </a:p>
          <a:p>
            <a:pPr>
              <a:lnSpc>
                <a:spcPct val="70000"/>
              </a:lnSpc>
            </a:pPr>
            <a:r>
              <a:rPr lang="en-US" sz="1800" dirty="0">
                <a:latin typeface="+mn-lt"/>
              </a:rPr>
              <a:t>Hybrid Modalities</a:t>
            </a:r>
          </a:p>
          <a:p>
            <a:pPr lvl="1">
              <a:lnSpc>
                <a:spcPct val="70000"/>
              </a:lnSpc>
            </a:pPr>
            <a:r>
              <a:rPr lang="en-US" sz="1700" dirty="0">
                <a:latin typeface="+mn-lt"/>
              </a:rPr>
              <a:t>October 2, October 16</a:t>
            </a:r>
          </a:p>
          <a:p>
            <a:pPr>
              <a:lnSpc>
                <a:spcPct val="70000"/>
              </a:lnSpc>
            </a:pPr>
            <a:r>
              <a:rPr lang="en-US" sz="1800" dirty="0">
                <a:latin typeface="+mn-lt"/>
              </a:rPr>
              <a:t>Competency Based Education</a:t>
            </a:r>
          </a:p>
          <a:p>
            <a:pPr lvl="1">
              <a:lnSpc>
                <a:spcPct val="70000"/>
              </a:lnSpc>
            </a:pPr>
            <a:r>
              <a:rPr lang="en-US" sz="1700" dirty="0">
                <a:latin typeface="+mn-lt"/>
              </a:rPr>
              <a:t>September 29, October 3, October 13, October 19</a:t>
            </a:r>
          </a:p>
          <a:p>
            <a:pPr>
              <a:lnSpc>
                <a:spcPct val="70000"/>
              </a:lnSpc>
            </a:pPr>
            <a:r>
              <a:rPr lang="en-US" sz="1800" dirty="0">
                <a:latin typeface="+mn-lt"/>
              </a:rPr>
              <a:t>Open Educational Resources</a:t>
            </a:r>
          </a:p>
          <a:p>
            <a:pPr lvl="1">
              <a:lnSpc>
                <a:spcPct val="70000"/>
              </a:lnSpc>
            </a:pPr>
            <a:r>
              <a:rPr lang="en-US" sz="1700" dirty="0">
                <a:latin typeface="+mn-lt"/>
              </a:rPr>
              <a:t>October 2, October 17</a:t>
            </a:r>
          </a:p>
          <a:p>
            <a:endParaRPr lang="en-US" sz="1200" dirty="0"/>
          </a:p>
        </p:txBody>
      </p:sp>
    </p:spTree>
    <p:extLst>
      <p:ext uri="{BB962C8B-B14F-4D97-AF65-F5344CB8AC3E}">
        <p14:creationId xmlns:p14="http://schemas.microsoft.com/office/powerpoint/2010/main" val="42577132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Research Methodology</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556591" y="1627322"/>
            <a:ext cx="9460033" cy="4866468"/>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0" marR="0">
              <a:spcBef>
                <a:spcPts val="0"/>
              </a:spcBef>
              <a:spcAft>
                <a:spcPts val="0"/>
              </a:spcAft>
            </a:pPr>
            <a:r>
              <a:rPr lang="en-US" sz="1800" kern="0" dirty="0">
                <a:effectLst/>
                <a:latin typeface="+mn-lt"/>
                <a:ea typeface="Calibri" panose="020F0502020204030204" pitchFamily="34" charset="0"/>
              </a:rPr>
              <a:t>Josef </a:t>
            </a:r>
            <a:r>
              <a:rPr lang="en-US" sz="1800" kern="0" dirty="0" err="1">
                <a:effectLst/>
                <a:latin typeface="+mn-lt"/>
                <a:ea typeface="Calibri" panose="020F0502020204030204" pitchFamily="34" charset="0"/>
              </a:rPr>
              <a:t>Kolosky</a:t>
            </a:r>
            <a:r>
              <a:rPr lang="en-US" sz="1800" kern="0" dirty="0">
                <a:effectLst/>
                <a:latin typeface="+mn-lt"/>
                <a:ea typeface="Calibri" panose="020F0502020204030204" pitchFamily="34" charset="0"/>
              </a:rPr>
              <a:t> and </a:t>
            </a:r>
            <a:r>
              <a:rPr lang="en-US" sz="1800" kern="0" dirty="0" err="1">
                <a:effectLst/>
                <a:latin typeface="+mn-lt"/>
                <a:ea typeface="Calibri" panose="020F0502020204030204" pitchFamily="34" charset="0"/>
              </a:rPr>
              <a:t>Davonne</a:t>
            </a:r>
            <a:r>
              <a:rPr lang="en-US" sz="1800" kern="0" dirty="0">
                <a:effectLst/>
                <a:latin typeface="+mn-lt"/>
                <a:ea typeface="Calibri" panose="020F0502020204030204" pitchFamily="34" charset="0"/>
              </a:rPr>
              <a:t> Eldredge, DPI – discussed innovative schools in ND process, achieve competencies in a number of ways including work experience, </a:t>
            </a:r>
            <a:r>
              <a:rPr lang="en-US" sz="1800" kern="0" dirty="0">
                <a:latin typeface="+mn-lt"/>
                <a:ea typeface="Calibri" panose="020F0502020204030204" pitchFamily="34" charset="0"/>
              </a:rPr>
              <a:t>identification of priority standards and proficiency skills, assessment of proficiency, standardized tests based on proficient or not proficient, data collection through STARS and other systems</a:t>
            </a:r>
          </a:p>
          <a:p>
            <a:pPr marL="0" marR="0">
              <a:spcBef>
                <a:spcPts val="0"/>
              </a:spcBef>
              <a:spcAft>
                <a:spcPts val="0"/>
              </a:spcAft>
            </a:pPr>
            <a:endParaRPr lang="en-US" sz="1800" kern="0" dirty="0">
              <a:effectLst/>
              <a:latin typeface="+mn-lt"/>
              <a:ea typeface="Calibri" panose="020F0502020204030204" pitchFamily="34" charset="0"/>
            </a:endParaRPr>
          </a:p>
          <a:p>
            <a:pPr marL="0" marR="0">
              <a:spcBef>
                <a:spcPts val="0"/>
              </a:spcBef>
              <a:spcAft>
                <a:spcPts val="0"/>
              </a:spcAft>
            </a:pPr>
            <a:r>
              <a:rPr lang="en-US" sz="1800" kern="100" dirty="0" err="1">
                <a:latin typeface="+mn-lt"/>
                <a:ea typeface="Calibri" panose="020F0502020204030204" pitchFamily="34" charset="0"/>
                <a:cs typeface="Calibri" panose="020F0502020204030204" pitchFamily="34" charset="0"/>
              </a:rPr>
              <a:t>Liann</a:t>
            </a:r>
            <a:r>
              <a:rPr lang="en-US" sz="1800" kern="100" dirty="0">
                <a:latin typeface="+mn-lt"/>
                <a:ea typeface="Calibri" panose="020F0502020204030204" pitchFamily="34" charset="0"/>
                <a:cs typeface="Calibri" panose="020F0502020204030204" pitchFamily="34" charset="0"/>
              </a:rPr>
              <a:t> Hanson, Director, Standards-Based Instruction, Fargo Public Schools –leading implementing evidence-based grading at secondary level across Fargo Public Schools. They are targeting skills in each course – what do we want each child to learn using a bi-modal matrix. </a:t>
            </a:r>
          </a:p>
          <a:p>
            <a:pPr marL="0" marR="0" indent="0">
              <a:spcBef>
                <a:spcPts val="0"/>
              </a:spcBef>
              <a:spcAft>
                <a:spcPts val="0"/>
              </a:spcAft>
              <a:buNone/>
            </a:pPr>
            <a:endParaRPr lang="en-US" sz="1800" kern="100" dirty="0">
              <a:latin typeface="+mn-lt"/>
              <a:ea typeface="Calibri" panose="020F0502020204030204" pitchFamily="34" charset="0"/>
              <a:cs typeface="Calibri" panose="020F0502020204030204" pitchFamily="34" charset="0"/>
            </a:endParaRPr>
          </a:p>
          <a:p>
            <a:pPr marL="228600" lvl="1">
              <a:spcBef>
                <a:spcPts val="0"/>
              </a:spcBef>
              <a:spcAft>
                <a:spcPts val="0"/>
              </a:spcAft>
            </a:pPr>
            <a:r>
              <a:rPr lang="en-US" sz="1800" kern="100" dirty="0">
                <a:latin typeface="+mn-lt"/>
                <a:ea typeface="Calibri" panose="020F0502020204030204" pitchFamily="34" charset="0"/>
                <a:cs typeface="Calibri" panose="020F0502020204030204" pitchFamily="34" charset="0"/>
              </a:rPr>
              <a:t>CHALLENGES:  1. Change mindset of teachers and parents (students do great) for how we grade, 2. technology that supports our work – have to use multiple software/platforms and double entering at times to get data, 3. not many schools using bi-modal matrix. </a:t>
            </a:r>
          </a:p>
          <a:p>
            <a:pPr marL="228600" lvl="1">
              <a:spcBef>
                <a:spcPts val="0"/>
              </a:spcBef>
              <a:spcAft>
                <a:spcPts val="0"/>
              </a:spcAft>
            </a:pPr>
            <a:r>
              <a:rPr lang="en-US" sz="1800" kern="100" dirty="0">
                <a:latin typeface="+mn-lt"/>
                <a:ea typeface="Calibri" panose="020F0502020204030204" pitchFamily="34" charset="0"/>
                <a:cs typeface="Calibri" panose="020F0502020204030204" pitchFamily="34" charset="0"/>
              </a:rPr>
              <a:t>BENEFITS: 1. All about the student and what they need (personalized) and there have been some positive results of kids who were struggling in previous years. 2. Math scores have increased. </a:t>
            </a:r>
          </a:p>
        </p:txBody>
      </p:sp>
    </p:spTree>
    <p:extLst>
      <p:ext uri="{BB962C8B-B14F-4D97-AF65-F5344CB8AC3E}">
        <p14:creationId xmlns:p14="http://schemas.microsoft.com/office/powerpoint/2010/main" val="1875162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646042" y="364210"/>
            <a:ext cx="7736429" cy="1356360"/>
          </a:xfrm>
        </p:spPr>
        <p:txBody>
          <a:bodyPr>
            <a:noAutofit/>
          </a:bodyPr>
          <a:lstStyle/>
          <a:p>
            <a:r>
              <a:rPr lang="en-US" sz="4400" b="0" dirty="0">
                <a:latin typeface="+mn-lt"/>
              </a:rPr>
              <a:t>Research Methodology  Cont.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546652" y="1627322"/>
            <a:ext cx="10813773" cy="4866468"/>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0" marR="0">
              <a:spcBef>
                <a:spcPts val="0"/>
              </a:spcBef>
              <a:spcAft>
                <a:spcPts val="0"/>
              </a:spcAft>
            </a:pPr>
            <a:endParaRPr lang="en-US" sz="2000" kern="100" dirty="0">
              <a:effectLst/>
              <a:latin typeface="+mn-lt"/>
              <a:ea typeface="Calibri" panose="020F0502020204030204" pitchFamily="34" charset="0"/>
              <a:cs typeface="Calibri" panose="020F0502020204030204" pitchFamily="34" charset="0"/>
              <a:hlinkClick r:id="" action="ppaction://noaction"/>
            </a:endParaRPr>
          </a:p>
          <a:p>
            <a:pPr marL="0">
              <a:spcBef>
                <a:spcPts val="0"/>
              </a:spcBef>
            </a:pPr>
            <a:r>
              <a:rPr lang="en-US" sz="2000" kern="100" dirty="0">
                <a:latin typeface="+mn-lt"/>
                <a:ea typeface="Calibri" panose="020F0502020204030204" pitchFamily="34" charset="0"/>
                <a:cs typeface="Calibri" panose="020F0502020204030204" pitchFamily="34" charset="0"/>
              </a:rPr>
              <a:t>Pertinent Century Codes:  </a:t>
            </a:r>
            <a:r>
              <a:rPr lang="en-US" sz="1400" dirty="0">
                <a:effectLst/>
                <a:latin typeface="+mn-lt"/>
                <a:ea typeface="Times New Roman" panose="02020603050405020304" pitchFamily="18" charset="0"/>
              </a:rPr>
              <a:t>15.1-06-08.1. Statutes - Waiver. 5.1-06-08.2. Innovative education program.  15.1-07-25.4. Virtual learning.  15.1-07-35. School districts - Policy - Alternative curriculum outside the classroom.  15.1-01-03. 1e: Establish and certify a North Dakota learning continuum to allow a district-approved, mastery framework policy to award units required under sections 15.1-21-01 and 15.1-21-02 and to waive unit instructional time requirements under section 15.1-21-03, upon the recommendation of the kindergarten through grade twelve education coordination council.</a:t>
            </a:r>
          </a:p>
          <a:p>
            <a:pPr marL="0">
              <a:spcBef>
                <a:spcPts val="0"/>
              </a:spcBef>
            </a:pPr>
            <a:endParaRPr lang="en-US" sz="1400" kern="100" dirty="0">
              <a:effectLst/>
              <a:latin typeface="+mn-lt"/>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endParaRPr>
          </a:p>
          <a:p>
            <a:pPr marL="0" marR="0">
              <a:spcBef>
                <a:spcPts val="0"/>
              </a:spcBef>
              <a:spcAft>
                <a:spcPts val="0"/>
              </a:spcAft>
            </a:pPr>
            <a:r>
              <a:rPr lang="en-US" sz="2000" kern="100" dirty="0">
                <a:effectLst/>
                <a:latin typeface="+mn-lt"/>
                <a:ea typeface="Calibri" panose="020F0502020204030204" pitchFamily="34" charset="0"/>
                <a:cs typeface="Calibri" panose="020F0502020204030204" pitchFamily="34" charset="0"/>
                <a:hlinkClick r:id="" action="ppaction://noaction">
                  <a:extLst>
                    <a:ext uri="{A12FA001-AC4F-418D-AE19-62706E023703}">
                      <ahyp:hlinkClr xmlns:ahyp="http://schemas.microsoft.com/office/drawing/2018/hyperlinkcolor" val="tx"/>
                    </a:ext>
                  </a:extLst>
                </a:hlinkClick>
              </a:rPr>
              <a:t>The growth of competency-based education</a:t>
            </a:r>
            <a:r>
              <a:rPr lang="en-US" sz="2000" kern="100" dirty="0">
                <a:effectLst/>
                <a:latin typeface="+mn-lt"/>
                <a:ea typeface="Calibri" panose="020F0502020204030204" pitchFamily="34" charset="0"/>
                <a:cs typeface="Calibri" panose="020F0502020204030204" pitchFamily="34" charset="0"/>
              </a:rPr>
              <a:t>, Aka, L. October 19, 2022.  </a:t>
            </a:r>
            <a:endParaRPr lang="en-US" sz="2000" kern="100" dirty="0">
              <a:effectLst/>
              <a:latin typeface="+mn-lt"/>
              <a:ea typeface="Calibri" panose="020F0502020204030204" pitchFamily="34" charset="0"/>
              <a:cs typeface="Times New Roman" panose="02020603050405020304" pitchFamily="18" charset="0"/>
            </a:endParaRPr>
          </a:p>
          <a:p>
            <a:pPr marL="0" marR="0">
              <a:spcBef>
                <a:spcPts val="0"/>
              </a:spcBef>
              <a:spcAft>
                <a:spcPts val="0"/>
              </a:spcAft>
            </a:pPr>
            <a:r>
              <a:rPr lang="en-US" sz="2000" kern="100" dirty="0">
                <a:effectLst/>
                <a:latin typeface="+mn-lt"/>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How did we get here? A brief history of competency-based higher education in the United States</a:t>
            </a:r>
            <a:r>
              <a:rPr lang="en-US" sz="2000" kern="100" dirty="0">
                <a:effectLst/>
                <a:latin typeface="+mn-lt"/>
                <a:ea typeface="Calibri" panose="020F0502020204030204" pitchFamily="34" charset="0"/>
                <a:cs typeface="Calibri" panose="020F0502020204030204" pitchFamily="34" charset="0"/>
              </a:rPr>
              <a:t>, </a:t>
            </a:r>
            <a:r>
              <a:rPr lang="en-US" sz="2000" i="1" kern="100" dirty="0">
                <a:effectLst/>
                <a:latin typeface="+mn-lt"/>
                <a:ea typeface="Calibri" panose="020F0502020204030204" pitchFamily="34" charset="0"/>
                <a:cs typeface="Calibri" panose="020F0502020204030204" pitchFamily="34" charset="0"/>
              </a:rPr>
              <a:t>Journal of Competency-Based Education</a:t>
            </a:r>
            <a:r>
              <a:rPr lang="en-US" sz="2000" kern="100" dirty="0">
                <a:effectLst/>
                <a:latin typeface="+mn-lt"/>
                <a:ea typeface="Calibri" panose="020F0502020204030204" pitchFamily="34" charset="0"/>
                <a:cs typeface="Calibri" panose="020F0502020204030204" pitchFamily="34" charset="0"/>
              </a:rPr>
              <a:t>, Wiley</a:t>
            </a:r>
            <a:r>
              <a:rPr lang="en-US" sz="2000" b="1" kern="100" dirty="0">
                <a:latin typeface="+mn-lt"/>
                <a:ea typeface="Calibri" panose="020F0502020204030204" pitchFamily="34" charset="0"/>
                <a:cs typeface="Calibri" panose="020F0502020204030204" pitchFamily="34" charset="0"/>
              </a:rPr>
              <a:t>, </a:t>
            </a:r>
            <a:r>
              <a:rPr lang="en-US" sz="2000" kern="100" dirty="0">
                <a:latin typeface="+mn-lt"/>
                <a:ea typeface="Calibri" panose="020F0502020204030204" pitchFamily="34" charset="0"/>
                <a:cs typeface="Calibri" panose="020F0502020204030204" pitchFamily="34" charset="0"/>
              </a:rPr>
              <a:t>April 27, 2016.</a:t>
            </a:r>
          </a:p>
          <a:p>
            <a:pPr marL="0">
              <a:spcBef>
                <a:spcPts val="0"/>
              </a:spcBef>
            </a:pPr>
            <a:r>
              <a:rPr lang="en-US" sz="2000" kern="100" dirty="0">
                <a:effectLst/>
                <a:latin typeface="+mn-lt"/>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Measuring student progress and teachers’ assessment of student knowledge in a competency-based education system</a:t>
            </a:r>
            <a:r>
              <a:rPr lang="en-US" sz="2000" kern="100" dirty="0">
                <a:effectLst/>
                <a:latin typeface="+mn-lt"/>
                <a:ea typeface="Calibri" panose="020F0502020204030204" pitchFamily="34" charset="0"/>
                <a:cs typeface="Calibri" panose="020F0502020204030204" pitchFamily="34" charset="0"/>
              </a:rPr>
              <a:t>. </a:t>
            </a:r>
            <a:r>
              <a:rPr lang="en-US" sz="2000" kern="100" dirty="0" err="1">
                <a:effectLst/>
                <a:latin typeface="+mn-lt"/>
                <a:ea typeface="Calibri" panose="020F0502020204030204" pitchFamily="34" charset="0"/>
                <a:cs typeface="Calibri" panose="020F0502020204030204" pitchFamily="34" charset="0"/>
              </a:rPr>
              <a:t>Brodersen</a:t>
            </a:r>
            <a:r>
              <a:rPr lang="en-US" sz="2000" kern="100" dirty="0">
                <a:effectLst/>
                <a:latin typeface="+mn-lt"/>
                <a:ea typeface="Calibri" panose="020F0502020204030204" pitchFamily="34" charset="0"/>
                <a:cs typeface="Calibri" panose="020F0502020204030204" pitchFamily="34" charset="0"/>
              </a:rPr>
              <a:t>, R.M. and Randel, B. February 2017.  </a:t>
            </a:r>
            <a:endParaRPr lang="en-US" sz="2000" kern="100" dirty="0">
              <a:effectLst/>
              <a:latin typeface="+mn-lt"/>
              <a:ea typeface="Calibri" panose="020F0502020204030204" pitchFamily="34" charset="0"/>
              <a:cs typeface="Times New Roman" panose="02020603050405020304" pitchFamily="18" charset="0"/>
            </a:endParaRPr>
          </a:p>
          <a:p>
            <a:pPr marL="0" marR="0">
              <a:spcBef>
                <a:spcPts val="0"/>
              </a:spcBef>
              <a:spcAft>
                <a:spcPts val="0"/>
              </a:spcAft>
            </a:pPr>
            <a:r>
              <a:rPr lang="en-US" sz="2000" kern="100" dirty="0">
                <a:effectLst/>
                <a:latin typeface="+mn-lt"/>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Policy approaches to competency-based education</a:t>
            </a:r>
            <a:r>
              <a:rPr lang="en-US" sz="2000" kern="100" dirty="0">
                <a:effectLst/>
                <a:latin typeface="+mn-lt"/>
                <a:ea typeface="Calibri" panose="020F0502020204030204" pitchFamily="34" charset="0"/>
                <a:cs typeface="Calibri" panose="020F0502020204030204" pitchFamily="34" charset="0"/>
              </a:rPr>
              <a:t>. </a:t>
            </a:r>
            <a:r>
              <a:rPr lang="en-US" sz="2000" i="1" kern="100" dirty="0">
                <a:effectLst/>
                <a:latin typeface="+mn-lt"/>
                <a:ea typeface="Calibri" panose="020F0502020204030204" pitchFamily="34" charset="0"/>
                <a:cs typeface="Calibri" panose="020F0502020204030204" pitchFamily="34" charset="0"/>
              </a:rPr>
              <a:t>Education Commission of the States</a:t>
            </a:r>
            <a:r>
              <a:rPr lang="en-US" sz="2000" kern="100" dirty="0">
                <a:effectLst/>
                <a:latin typeface="+mn-lt"/>
                <a:ea typeface="Calibri" panose="020F0502020204030204" pitchFamily="34" charset="0"/>
                <a:cs typeface="Calibri" panose="020F0502020204030204" pitchFamily="34" charset="0"/>
              </a:rPr>
              <a:t>.  February 2021.</a:t>
            </a:r>
            <a:endParaRPr lang="en-US" sz="2000" kern="100" dirty="0">
              <a:effectLst/>
              <a:latin typeface="+mn-lt"/>
              <a:ea typeface="Calibri" panose="020F0502020204030204" pitchFamily="34" charset="0"/>
              <a:cs typeface="Times New Roman" panose="02020603050405020304" pitchFamily="18" charset="0"/>
            </a:endParaRPr>
          </a:p>
          <a:p>
            <a:pPr marL="0" marR="0">
              <a:spcBef>
                <a:spcPts val="0"/>
              </a:spcBef>
              <a:spcAft>
                <a:spcPts val="0"/>
              </a:spcAft>
            </a:pPr>
            <a:r>
              <a:rPr lang="en-US" sz="2000" kern="100" dirty="0">
                <a:effectLst/>
                <a:latin typeface="+mn-lt"/>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State policies to support student-centered learning, policy brief</a:t>
            </a:r>
            <a:r>
              <a:rPr lang="en-US" sz="2000" kern="100" dirty="0">
                <a:effectLst/>
                <a:latin typeface="+mn-lt"/>
                <a:ea typeface="Calibri" panose="020F0502020204030204" pitchFamily="34" charset="0"/>
                <a:cs typeface="Calibri" panose="020F0502020204030204" pitchFamily="34" charset="0"/>
              </a:rPr>
              <a:t>. </a:t>
            </a:r>
            <a:r>
              <a:rPr lang="en-US" sz="2000" kern="100" dirty="0">
                <a:solidFill>
                  <a:srgbClr val="000000"/>
                </a:solidFill>
                <a:effectLst/>
                <a:latin typeface="+mn-lt"/>
                <a:ea typeface="Calibri" panose="020F0502020204030204" pitchFamily="34" charset="0"/>
                <a:cs typeface="Calibri" panose="020F0502020204030204" pitchFamily="34" charset="0"/>
              </a:rPr>
              <a:t>Erwin, B. and Silva-Padron, G. </a:t>
            </a:r>
            <a:r>
              <a:rPr lang="en-US" sz="2000" i="1" kern="100" dirty="0">
                <a:solidFill>
                  <a:srgbClr val="000000"/>
                </a:solidFill>
                <a:effectLst/>
                <a:latin typeface="+mn-lt"/>
                <a:ea typeface="Calibri" panose="020F0502020204030204" pitchFamily="34" charset="0"/>
                <a:cs typeface="Calibri" panose="020F0502020204030204" pitchFamily="34" charset="0"/>
              </a:rPr>
              <a:t>Education Commission of the States and Knowledge Works</a:t>
            </a:r>
            <a:r>
              <a:rPr lang="en-US" sz="2000" kern="100" dirty="0">
                <a:solidFill>
                  <a:srgbClr val="000000"/>
                </a:solidFill>
                <a:effectLst/>
                <a:latin typeface="+mn-lt"/>
                <a:ea typeface="Calibri" panose="020F0502020204030204" pitchFamily="34" charset="0"/>
                <a:cs typeface="Calibri" panose="020F0502020204030204" pitchFamily="34" charset="0"/>
              </a:rPr>
              <a:t>. July 2022.</a:t>
            </a:r>
            <a:endParaRPr lang="en-US" sz="2000" kern="100" dirty="0">
              <a:effectLst/>
              <a:latin typeface="+mn-lt"/>
              <a:ea typeface="Calibri" panose="020F0502020204030204" pitchFamily="34" charset="0"/>
              <a:cs typeface="Times New Roman" panose="02020603050405020304" pitchFamily="18" charset="0"/>
            </a:endParaRPr>
          </a:p>
          <a:p>
            <a:pPr>
              <a:lnSpc>
                <a:spcPct val="100000"/>
              </a:lnSpc>
              <a:spcAft>
                <a:spcPts val="1400"/>
              </a:spcAft>
            </a:pPr>
            <a:endParaRPr lang="en-US" dirty="0"/>
          </a:p>
        </p:txBody>
      </p:sp>
    </p:spTree>
    <p:extLst>
      <p:ext uri="{BB962C8B-B14F-4D97-AF65-F5344CB8AC3E}">
        <p14:creationId xmlns:p14="http://schemas.microsoft.com/office/powerpoint/2010/main" val="9088871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735495" y="258275"/>
            <a:ext cx="6975201" cy="1356360"/>
          </a:xfrm>
        </p:spPr>
        <p:txBody>
          <a:bodyPr>
            <a:noAutofit/>
          </a:bodyPr>
          <a:lstStyle/>
          <a:p>
            <a:r>
              <a:rPr lang="en-US" sz="4400" b="0" dirty="0">
                <a:latin typeface="+mn-lt"/>
              </a:rPr>
              <a:t>Potential Overlap</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447261" y="1381540"/>
            <a:ext cx="10618529" cy="4866860"/>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000" kern="0" dirty="0">
                <a:effectLst/>
                <a:latin typeface="+mn-lt"/>
                <a:ea typeface="Calibri" panose="020F0502020204030204" pitchFamily="34" charset="0"/>
              </a:rPr>
              <a:t>Seven Schools or Districts have applied for an innovative waiver through DPI to offer CBE in their schools and many are working with </a:t>
            </a:r>
            <a:r>
              <a:rPr lang="en-US" sz="2000" kern="0" dirty="0" err="1">
                <a:effectLst/>
                <a:latin typeface="+mn-lt"/>
                <a:ea typeface="Calibri" panose="020F0502020204030204" pitchFamily="34" charset="0"/>
              </a:rPr>
              <a:t>KnowledgeWorks</a:t>
            </a:r>
            <a:r>
              <a:rPr lang="en-US" sz="2000" kern="0" dirty="0">
                <a:effectLst/>
                <a:latin typeface="+mn-lt"/>
                <a:ea typeface="Calibri" panose="020F0502020204030204" pitchFamily="34" charset="0"/>
              </a:rPr>
              <a:t> </a:t>
            </a:r>
            <a:endParaRPr lang="en-US" sz="2000" dirty="0">
              <a:highlight>
                <a:srgbClr val="FFFF00"/>
              </a:highlight>
              <a:latin typeface="+mn-lt"/>
            </a:endParaRPr>
          </a:p>
          <a:p>
            <a:pPr>
              <a:lnSpc>
                <a:spcPct val="100000"/>
              </a:lnSpc>
              <a:spcBef>
                <a:spcPts val="0"/>
              </a:spcBef>
              <a:spcAft>
                <a:spcPts val="800"/>
              </a:spcAft>
            </a:pPr>
            <a:r>
              <a:rPr lang="en-US" sz="2000" u="sng" kern="0" dirty="0">
                <a:effectLst/>
                <a:latin typeface="+mn-lt"/>
                <a:ea typeface="Times New Roman" panose="02020603050405020304" pitchFamily="18" charset="0"/>
                <a:hlinkClick r:id="rId3">
                  <a:extLst>
                    <a:ext uri="{A12FA001-AC4F-418D-AE19-62706E023703}">
                      <ahyp:hlinkClr xmlns:ahyp="http://schemas.microsoft.com/office/drawing/2018/hyperlinkcolor" val="tx"/>
                    </a:ext>
                  </a:extLst>
                </a:hlinkClick>
              </a:rPr>
              <a:t>Policy Approaches to Competency-Based Education</a:t>
            </a:r>
            <a:endParaRPr lang="en-US" sz="2000" dirty="0">
              <a:highlight>
                <a:srgbClr val="FFFF00"/>
              </a:highlight>
              <a:latin typeface="+mn-lt"/>
            </a:endParaRPr>
          </a:p>
          <a:p>
            <a:pPr>
              <a:lnSpc>
                <a:spcPct val="100000"/>
              </a:lnSpc>
              <a:spcBef>
                <a:spcPts val="0"/>
              </a:spcBef>
              <a:spcAft>
                <a:spcPts val="800"/>
              </a:spcAft>
            </a:pPr>
            <a:r>
              <a:rPr lang="en-US" sz="2000" u="sng" kern="0" dirty="0">
                <a:effectLst/>
                <a:latin typeface="+mn-lt"/>
                <a:ea typeface="Times New Roman" panose="02020603050405020304" pitchFamily="18" charset="0"/>
                <a:hlinkClick r:id="rId4">
                  <a:extLst>
                    <a:ext uri="{A12FA001-AC4F-418D-AE19-62706E023703}">
                      <ahyp:hlinkClr xmlns:ahyp="http://schemas.microsoft.com/office/drawing/2018/hyperlinkcolor" val="tx"/>
                    </a:ext>
                  </a:extLst>
                </a:hlinkClick>
              </a:rPr>
              <a:t>State Policies to Support Student-Centered Learning</a:t>
            </a:r>
            <a:endParaRPr lang="en-US" sz="2000" kern="0" dirty="0">
              <a:effectLst/>
              <a:latin typeface="+mn-lt"/>
              <a:ea typeface="Calibri" panose="020F0502020204030204" pitchFamily="34" charset="0"/>
            </a:endParaRPr>
          </a:p>
          <a:p>
            <a:pPr>
              <a:lnSpc>
                <a:spcPct val="100000"/>
              </a:lnSpc>
              <a:spcBef>
                <a:spcPts val="0"/>
              </a:spcBef>
              <a:spcAft>
                <a:spcPts val="800"/>
              </a:spcAft>
            </a:pPr>
            <a:r>
              <a:rPr lang="en-US" sz="2000" kern="0" dirty="0">
                <a:effectLst/>
                <a:latin typeface="+mn-lt"/>
                <a:ea typeface="Calibri" panose="020F0502020204030204" pitchFamily="34" charset="0"/>
              </a:rPr>
              <a:t>State-level committee that is a subgroup of the North Dakota Association for Colleges of Teacher Education (NDACTE) – CBE is one of the topics</a:t>
            </a:r>
          </a:p>
          <a:p>
            <a:pPr>
              <a:lnSpc>
                <a:spcPct val="100000"/>
              </a:lnSpc>
              <a:spcBef>
                <a:spcPts val="0"/>
              </a:spcBef>
              <a:spcAft>
                <a:spcPts val="800"/>
              </a:spcAft>
            </a:pPr>
            <a:r>
              <a:rPr lang="en-US" sz="2000" kern="0" dirty="0">
                <a:effectLst/>
                <a:latin typeface="+mn-lt"/>
                <a:ea typeface="Calibri" panose="020F0502020204030204" pitchFamily="34" charset="0"/>
              </a:rPr>
              <a:t>The North Dakota Legislature, Department of Public Instruction, Governor’s Office, </a:t>
            </a:r>
            <a:r>
              <a:rPr lang="en-US" sz="2000" kern="0" dirty="0">
                <a:latin typeface="+mn-lt"/>
                <a:ea typeface="Calibri" panose="020F0502020204030204" pitchFamily="34" charset="0"/>
              </a:rPr>
              <a:t>State Board of Higher Education, </a:t>
            </a:r>
            <a:r>
              <a:rPr lang="en-US" sz="2000" kern="0" dirty="0">
                <a:effectLst/>
                <a:latin typeface="+mn-lt"/>
                <a:ea typeface="Calibri" panose="020F0502020204030204" pitchFamily="34" charset="0"/>
              </a:rPr>
              <a:t>and others have worked collaboratively to empower districts to adopt student-centered learning approaches and frameworks</a:t>
            </a:r>
            <a:endParaRPr lang="en-US" sz="2000" dirty="0">
              <a:latin typeface="+mn-lt"/>
            </a:endParaRPr>
          </a:p>
          <a:p>
            <a:pPr>
              <a:lnSpc>
                <a:spcPct val="100000"/>
              </a:lnSpc>
              <a:spcBef>
                <a:spcPts val="0"/>
              </a:spcBef>
              <a:spcAft>
                <a:spcPts val="800"/>
              </a:spcAft>
            </a:pPr>
            <a:r>
              <a:rPr lang="en-US" sz="2000" dirty="0">
                <a:latin typeface="+mn-lt"/>
              </a:rPr>
              <a:t>There could be overlap with the subgroups of Adaptive to Changing Educational and Workforce Needs and Preparing for Teaching in the Future</a:t>
            </a:r>
          </a:p>
        </p:txBody>
      </p:sp>
    </p:spTree>
    <p:extLst>
      <p:ext uri="{BB962C8B-B14F-4D97-AF65-F5344CB8AC3E}">
        <p14:creationId xmlns:p14="http://schemas.microsoft.com/office/powerpoint/2010/main" val="21723239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Future Work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841176" y="1656757"/>
            <a:ext cx="10509648" cy="4455808"/>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000" dirty="0">
                <a:latin typeface="+mn-lt"/>
              </a:rPr>
              <a:t>Additional research and review of data is needed to measure student progress and teachers’ assessment of student knowledge for CBE</a:t>
            </a:r>
          </a:p>
          <a:p>
            <a:pPr>
              <a:lnSpc>
                <a:spcPct val="100000"/>
              </a:lnSpc>
              <a:spcBef>
                <a:spcPts val="0"/>
              </a:spcBef>
              <a:spcAft>
                <a:spcPts val="800"/>
              </a:spcAft>
            </a:pPr>
            <a:r>
              <a:rPr lang="en-US" sz="2000" dirty="0">
                <a:latin typeface="+mn-lt"/>
              </a:rPr>
              <a:t>Opportunities and challenges of implementing CBE should be discussed and documented with each school/institution within North Dakota so that others learn from the process</a:t>
            </a:r>
          </a:p>
          <a:p>
            <a:pPr>
              <a:lnSpc>
                <a:spcPct val="100000"/>
              </a:lnSpc>
              <a:spcBef>
                <a:spcPts val="0"/>
              </a:spcBef>
              <a:spcAft>
                <a:spcPts val="800"/>
              </a:spcAft>
            </a:pPr>
            <a:r>
              <a:rPr lang="en-US" sz="2000" dirty="0">
                <a:latin typeface="+mn-lt"/>
              </a:rPr>
              <a:t>NDUS institutions that offer teacher education programs will need to include CBE within their curricula</a:t>
            </a:r>
          </a:p>
          <a:p>
            <a:pPr>
              <a:lnSpc>
                <a:spcPct val="100000"/>
              </a:lnSpc>
              <a:spcBef>
                <a:spcPts val="0"/>
              </a:spcBef>
              <a:spcAft>
                <a:spcPts val="800"/>
              </a:spcAft>
            </a:pPr>
            <a:r>
              <a:rPr lang="en-US" sz="2000" dirty="0">
                <a:latin typeface="+mn-lt"/>
              </a:rPr>
              <a:t>How are admissions and scholarships handled when students are entering higher education in North Dakota or out-of-state and how can this be facilitated for assured seamless transitions</a:t>
            </a:r>
          </a:p>
          <a:p>
            <a:pPr>
              <a:lnSpc>
                <a:spcPct val="100000"/>
              </a:lnSpc>
              <a:spcBef>
                <a:spcPts val="0"/>
              </a:spcBef>
              <a:spcAft>
                <a:spcPts val="800"/>
              </a:spcAft>
            </a:pPr>
            <a:r>
              <a:rPr lang="en-US" sz="2000" dirty="0">
                <a:latin typeface="+mn-lt"/>
              </a:rPr>
              <a:t>How do you stack certificates and present a learning pathway to a degree </a:t>
            </a:r>
          </a:p>
          <a:p>
            <a:pPr>
              <a:lnSpc>
                <a:spcPct val="100000"/>
              </a:lnSpc>
              <a:spcBef>
                <a:spcPts val="0"/>
              </a:spcBef>
              <a:spcAft>
                <a:spcPts val="800"/>
              </a:spcAft>
            </a:pPr>
            <a:r>
              <a:rPr lang="en-US" sz="2000" dirty="0">
                <a:latin typeface="+mn-lt"/>
              </a:rPr>
              <a:t>How does experiential learning and apprenticeships work into current curricular considerations</a:t>
            </a:r>
          </a:p>
          <a:p>
            <a:pPr>
              <a:lnSpc>
                <a:spcPct val="100000"/>
              </a:lnSpc>
              <a:spcBef>
                <a:spcPts val="0"/>
              </a:spcBef>
              <a:spcAft>
                <a:spcPts val="800"/>
              </a:spcAft>
            </a:pPr>
            <a:endParaRPr lang="en-US" sz="2400" dirty="0">
              <a:latin typeface="+mn-lt"/>
            </a:endParaRPr>
          </a:p>
        </p:txBody>
      </p:sp>
    </p:spTree>
    <p:extLst>
      <p:ext uri="{BB962C8B-B14F-4D97-AF65-F5344CB8AC3E}">
        <p14:creationId xmlns:p14="http://schemas.microsoft.com/office/powerpoint/2010/main" val="27172619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Gathering Support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2346543"/>
          </a:xfrm>
          <a:prstGeom prst="rect">
            <a:avLst/>
          </a:prstGeom>
        </p:spPr>
        <p:txBody>
          <a:bodyPr vert="horz" lIns="91440" tIns="45720" rIns="91440" bIns="45720" rtlCol="0">
            <a:normAutofit fontScale="92500"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Is additional funding available (grants, etc.) to help support CBE initiatives?</a:t>
            </a:r>
          </a:p>
          <a:p>
            <a:pPr>
              <a:lnSpc>
                <a:spcPct val="100000"/>
              </a:lnSpc>
              <a:spcBef>
                <a:spcPts val="0"/>
              </a:spcBef>
              <a:spcAft>
                <a:spcPts val="800"/>
              </a:spcAft>
            </a:pPr>
            <a:r>
              <a:rPr lang="en-US" sz="2400" dirty="0">
                <a:latin typeface="+mn-lt"/>
              </a:rPr>
              <a:t>Continue to offer professional development opportunities for pre-service and current teachers for curricular updates</a:t>
            </a:r>
          </a:p>
          <a:p>
            <a:pPr>
              <a:lnSpc>
                <a:spcPct val="100000"/>
              </a:lnSpc>
              <a:spcBef>
                <a:spcPts val="0"/>
              </a:spcBef>
              <a:spcAft>
                <a:spcPts val="800"/>
              </a:spcAft>
            </a:pPr>
            <a:r>
              <a:rPr lang="en-US" sz="2400" dirty="0">
                <a:latin typeface="+mn-lt"/>
              </a:rPr>
              <a:t>Enable smaller school districts to make use of the data generated through CBE</a:t>
            </a:r>
          </a:p>
          <a:p>
            <a:pPr>
              <a:lnSpc>
                <a:spcPct val="100000"/>
              </a:lnSpc>
              <a:spcBef>
                <a:spcPts val="0"/>
              </a:spcBef>
              <a:spcAft>
                <a:spcPts val="800"/>
              </a:spcAft>
            </a:pPr>
            <a:endParaRPr lang="en-US" sz="2400" dirty="0">
              <a:latin typeface="+mn-lt"/>
            </a:endParaRPr>
          </a:p>
        </p:txBody>
      </p:sp>
    </p:spTree>
    <p:extLst>
      <p:ext uri="{BB962C8B-B14F-4D97-AF65-F5344CB8AC3E}">
        <p14:creationId xmlns:p14="http://schemas.microsoft.com/office/powerpoint/2010/main" val="6329046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193438" y="2215603"/>
            <a:ext cx="7805124" cy="1356360"/>
          </a:xfrm>
        </p:spPr>
        <p:txBody>
          <a:bodyPr>
            <a:noAutofit/>
          </a:bodyPr>
          <a:lstStyle/>
          <a:p>
            <a:pPr algn="ctr"/>
            <a:r>
              <a:rPr lang="en-US" sz="4400" b="0" dirty="0">
                <a:latin typeface="+mn-lt"/>
              </a:rPr>
              <a:t>Open Educational Resources </a:t>
            </a:r>
            <a:br>
              <a:rPr lang="en-US" sz="4400" b="0" dirty="0">
                <a:latin typeface="+mn-lt"/>
              </a:rPr>
            </a:br>
            <a:r>
              <a:rPr lang="en-US" sz="4400" b="0" dirty="0">
                <a:latin typeface="+mn-lt"/>
              </a:rPr>
              <a:t>Open Ended Results</a:t>
            </a:r>
            <a:br>
              <a:rPr lang="en-US" sz="4400" b="0" dirty="0">
                <a:latin typeface="+mn-lt"/>
              </a:rPr>
            </a:br>
            <a:br>
              <a:rPr lang="en-US" sz="4400" b="0" dirty="0">
                <a:latin typeface="+mn-lt"/>
              </a:rPr>
            </a:br>
            <a:r>
              <a:rPr lang="en-US" sz="2800" b="0" dirty="0">
                <a:latin typeface="+mn-lt"/>
              </a:rPr>
              <a:t>Dr. Allen </a:t>
            </a:r>
            <a:r>
              <a:rPr lang="en-US" sz="2800" b="0" dirty="0" err="1">
                <a:latin typeface="+mn-lt"/>
              </a:rPr>
              <a:t>Burgad</a:t>
            </a:r>
            <a:r>
              <a:rPr lang="en-US" sz="2800" b="0" dirty="0">
                <a:latin typeface="+mn-lt"/>
              </a:rPr>
              <a:t>, Dr. John Miller, Grace </a:t>
            </a:r>
            <a:r>
              <a:rPr lang="en-US" sz="2800" b="0" dirty="0" err="1">
                <a:latin typeface="+mn-lt"/>
              </a:rPr>
              <a:t>Reep</a:t>
            </a:r>
            <a:endParaRPr lang="en-US" sz="2800" b="0"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035737" y="5664128"/>
            <a:ext cx="9106211" cy="652690"/>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Identify if this is a </a:t>
            </a:r>
            <a:r>
              <a:rPr lang="en-US" sz="3600" i="1" u="sng" dirty="0">
                <a:solidFill>
                  <a:srgbClr val="00407A"/>
                </a:solidFill>
                <a:latin typeface="+mn-lt"/>
              </a:rPr>
              <a:t>Commend</a:t>
            </a:r>
            <a:r>
              <a:rPr lang="en-US" sz="2400" dirty="0">
                <a:latin typeface="+mn-lt"/>
              </a:rPr>
              <a:t>, </a:t>
            </a:r>
            <a:r>
              <a:rPr lang="en-US" sz="3600" i="1" u="sng" dirty="0">
                <a:solidFill>
                  <a:srgbClr val="00407A"/>
                </a:solidFill>
                <a:latin typeface="+mn-lt"/>
              </a:rPr>
              <a:t>Endorse</a:t>
            </a:r>
            <a:r>
              <a:rPr lang="en-US" sz="2400" dirty="0">
                <a:latin typeface="+mn-lt"/>
              </a:rPr>
              <a:t>, or </a:t>
            </a:r>
            <a:r>
              <a:rPr lang="en-US" sz="3600" i="1" u="sng" dirty="0">
                <a:solidFill>
                  <a:srgbClr val="00407A"/>
                </a:solidFill>
                <a:highlight>
                  <a:srgbClr val="FFFF00"/>
                </a:highlight>
                <a:latin typeface="+mn-lt"/>
              </a:rPr>
              <a:t>Call to Action</a:t>
            </a:r>
          </a:p>
        </p:txBody>
      </p:sp>
    </p:spTree>
    <p:extLst>
      <p:ext uri="{BB962C8B-B14F-4D97-AF65-F5344CB8AC3E}">
        <p14:creationId xmlns:p14="http://schemas.microsoft.com/office/powerpoint/2010/main" val="41359179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469253" y="295500"/>
            <a:ext cx="6975201" cy="871330"/>
          </a:xfrm>
        </p:spPr>
        <p:txBody>
          <a:bodyPr>
            <a:noAutofit/>
          </a:bodyPr>
          <a:lstStyle/>
          <a:p>
            <a:r>
              <a:rPr lang="en-US" sz="4400" b="0" dirty="0">
                <a:latin typeface="+mn-lt"/>
              </a:rPr>
              <a:t>Study Group Process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606287" y="1166830"/>
            <a:ext cx="10823713" cy="5263787"/>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70000"/>
              </a:lnSpc>
            </a:pPr>
            <a:endParaRPr lang="en-US" sz="2800" baseline="30000" dirty="0">
              <a:latin typeface="+mn-lt"/>
            </a:endParaRPr>
          </a:p>
          <a:p>
            <a:pPr>
              <a:lnSpc>
                <a:spcPct val="70000"/>
              </a:lnSpc>
            </a:pPr>
            <a:r>
              <a:rPr lang="en-US" sz="2800" baseline="30000" dirty="0">
                <a:latin typeface="+mn-lt"/>
              </a:rPr>
              <a:t>It should be noted that there are two uses for this acronym in education, one being for Open Educational Resources and the other being Open-Ended Results.  The first iteration is self-explanatory and the second refers to pathways based on mastery learning the student can enter and exit from based on mastery of subject matter.</a:t>
            </a:r>
          </a:p>
          <a:p>
            <a:pPr>
              <a:lnSpc>
                <a:spcPct val="70000"/>
              </a:lnSpc>
            </a:pPr>
            <a:r>
              <a:rPr lang="en-US" sz="2800" baseline="30000" dirty="0">
                <a:latin typeface="+mn-lt"/>
              </a:rPr>
              <a:t>Primary focus with this sub-group was on educational resources, but recommendations for each iteration will follow.</a:t>
            </a:r>
          </a:p>
          <a:p>
            <a:pPr>
              <a:lnSpc>
                <a:spcPct val="70000"/>
              </a:lnSpc>
            </a:pPr>
            <a:r>
              <a:rPr lang="en-US" sz="2800" baseline="30000" dirty="0">
                <a:latin typeface="+mn-lt"/>
              </a:rPr>
              <a:t>Previous meetings sponsored by the NDUS in the last five years provided information about OER (open educational resources) resources and some examples of higher education institutions who extensively use OER’s.</a:t>
            </a:r>
          </a:p>
          <a:p>
            <a:pPr>
              <a:lnSpc>
                <a:spcPct val="70000"/>
              </a:lnSpc>
            </a:pPr>
            <a:r>
              <a:rPr lang="en-US" sz="2800" baseline="30000" dirty="0">
                <a:latin typeface="+mn-lt"/>
              </a:rPr>
              <a:t>It is worth noting that all colleges and universities in the NDUS submit reporting on OER (open educational resources) use on the campus annually.</a:t>
            </a:r>
          </a:p>
          <a:p>
            <a:pPr>
              <a:lnSpc>
                <a:spcPct val="70000"/>
              </a:lnSpc>
            </a:pPr>
            <a:r>
              <a:rPr lang="en-US" sz="2800" baseline="30000" dirty="0">
                <a:latin typeface="+mn-lt"/>
              </a:rPr>
              <a:t>Because there is no archived information relating to a plan of action from previous OER efforts in the NDUS over time, the OER sub-group took this waypoint as a starting point, information gathering. </a:t>
            </a:r>
          </a:p>
          <a:p>
            <a:endParaRPr lang="en-US" dirty="0"/>
          </a:p>
        </p:txBody>
      </p:sp>
    </p:spTree>
    <p:extLst>
      <p:ext uri="{BB962C8B-B14F-4D97-AF65-F5344CB8AC3E}">
        <p14:creationId xmlns:p14="http://schemas.microsoft.com/office/powerpoint/2010/main" val="13540766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596347" y="258275"/>
            <a:ext cx="6975201" cy="1356360"/>
          </a:xfrm>
        </p:spPr>
        <p:txBody>
          <a:bodyPr>
            <a:noAutofit/>
          </a:bodyPr>
          <a:lstStyle/>
          <a:p>
            <a:r>
              <a:rPr lang="en-US" sz="4400" b="0" dirty="0">
                <a:latin typeface="+mn-lt"/>
              </a:rPr>
              <a:t>Why This Topic?</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596347" y="1431235"/>
            <a:ext cx="9730410" cy="4582174"/>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Cost savings to university degree seeking students.</a:t>
            </a:r>
          </a:p>
          <a:p>
            <a:pPr>
              <a:lnSpc>
                <a:spcPct val="100000"/>
              </a:lnSpc>
              <a:spcBef>
                <a:spcPts val="0"/>
              </a:spcBef>
              <a:spcAft>
                <a:spcPts val="800"/>
              </a:spcAft>
            </a:pPr>
            <a:r>
              <a:rPr lang="en-US" sz="2400" dirty="0">
                <a:latin typeface="+mn-lt"/>
              </a:rPr>
              <a:t>Multiple vendors for educational resources resulting in competition, and as a result more competitive pricing.</a:t>
            </a:r>
          </a:p>
          <a:p>
            <a:pPr>
              <a:lnSpc>
                <a:spcPct val="100000"/>
              </a:lnSpc>
              <a:spcBef>
                <a:spcPts val="0"/>
              </a:spcBef>
              <a:spcAft>
                <a:spcPts val="800"/>
              </a:spcAft>
            </a:pPr>
            <a:r>
              <a:rPr lang="en-US" sz="2400" dirty="0">
                <a:latin typeface="+mn-lt"/>
              </a:rPr>
              <a:t>Competition will force book vendors and school bookstores to diversify products and delivery methods.</a:t>
            </a:r>
          </a:p>
          <a:p>
            <a:pPr>
              <a:lnSpc>
                <a:spcPct val="100000"/>
              </a:lnSpc>
              <a:spcBef>
                <a:spcPts val="0"/>
              </a:spcBef>
              <a:spcAft>
                <a:spcPts val="800"/>
              </a:spcAft>
            </a:pPr>
            <a:r>
              <a:rPr lang="en-US" sz="2400" dirty="0">
                <a:latin typeface="+mn-lt"/>
              </a:rPr>
              <a:t>Open-ended results programs can decrease time to completion, providing avoided costs for students/families.</a:t>
            </a:r>
          </a:p>
          <a:p>
            <a:pPr>
              <a:lnSpc>
                <a:spcPct val="100000"/>
              </a:lnSpc>
              <a:spcBef>
                <a:spcPts val="0"/>
              </a:spcBef>
              <a:spcAft>
                <a:spcPts val="800"/>
              </a:spcAft>
            </a:pPr>
            <a:r>
              <a:rPr lang="en-US" sz="2400" dirty="0">
                <a:latin typeface="+mn-lt"/>
              </a:rPr>
              <a:t>Open-ended results programs can provide a more rapid entrance pathway into the workforce for appropriately trained students.</a:t>
            </a:r>
          </a:p>
          <a:p>
            <a:pPr>
              <a:lnSpc>
                <a:spcPct val="100000"/>
              </a:lnSpc>
              <a:spcBef>
                <a:spcPts val="0"/>
              </a:spcBef>
              <a:spcAft>
                <a:spcPts val="800"/>
              </a:spcAft>
            </a:pPr>
            <a:endParaRPr lang="en-US" sz="2400" dirty="0">
              <a:latin typeface="+mn-lt"/>
            </a:endParaRPr>
          </a:p>
          <a:p>
            <a:pPr>
              <a:lnSpc>
                <a:spcPct val="100000"/>
              </a:lnSpc>
              <a:spcBef>
                <a:spcPts val="0"/>
              </a:spcBef>
              <a:spcAft>
                <a:spcPts val="800"/>
              </a:spcAft>
            </a:pPr>
            <a:endParaRPr lang="en-US" sz="2400" dirty="0">
              <a:latin typeface="+mn-lt"/>
            </a:endParaRPr>
          </a:p>
          <a:p>
            <a:pPr>
              <a:lnSpc>
                <a:spcPct val="100000"/>
              </a:lnSpc>
              <a:spcBef>
                <a:spcPts val="0"/>
              </a:spcBef>
              <a:spcAft>
                <a:spcPts val="800"/>
              </a:spcAft>
            </a:pPr>
            <a:endParaRPr lang="en-US" sz="2400" dirty="0">
              <a:latin typeface="+mn-lt"/>
            </a:endParaRPr>
          </a:p>
          <a:p>
            <a:endParaRPr lang="en-US" dirty="0"/>
          </a:p>
        </p:txBody>
      </p:sp>
    </p:spTree>
    <p:extLst>
      <p:ext uri="{BB962C8B-B14F-4D97-AF65-F5344CB8AC3E}">
        <p14:creationId xmlns:p14="http://schemas.microsoft.com/office/powerpoint/2010/main" val="28782534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Research Methodology</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151839" cy="4382859"/>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000" dirty="0">
                <a:latin typeface="+mn-lt"/>
              </a:rPr>
              <a:t>Each NDUS institution has departments and programs already taking advantage of OER's, as well as other departments and programs that by the nature of their content area and course of study probably can't/won't use OER's, and some with newer faculty who have little to no idea about how to integrate OER's into their coursework. Given these variables, it is our sub-group's opinion that expansion of OER's will need to start with an inventory of current practices and then evolve into an organic process with ownership on each individual campus.</a:t>
            </a:r>
          </a:p>
          <a:p>
            <a:pPr>
              <a:lnSpc>
                <a:spcPct val="100000"/>
              </a:lnSpc>
              <a:spcBef>
                <a:spcPts val="0"/>
              </a:spcBef>
              <a:spcAft>
                <a:spcPts val="800"/>
              </a:spcAft>
            </a:pPr>
            <a:r>
              <a:rPr kumimoji="0" lang="en-US" sz="2000" b="0" i="0" u="none" strike="noStrike" kern="1200" cap="none" spc="0" normalizeH="0" baseline="0" noProof="0" dirty="0">
                <a:ln>
                  <a:noFill/>
                </a:ln>
                <a:solidFill>
                  <a:prstClr val="black"/>
                </a:solidFill>
                <a:effectLst/>
                <a:uLnTx/>
                <a:uFillTx/>
                <a:latin typeface="+mn-lt"/>
                <a:ea typeface="+mn-ea"/>
                <a:cs typeface="+mn-cs"/>
              </a:rPr>
              <a:t>In the case of Open-ended results programming, it will be critical to find and review models in higher education systems who are using multiple entry and exit points, how they evaluate mastery, and how they navigate issues with financial aid, term planning, and reporting within and without their educational system.</a:t>
            </a:r>
          </a:p>
          <a:p>
            <a:pPr>
              <a:lnSpc>
                <a:spcPct val="100000"/>
              </a:lnSpc>
              <a:spcBef>
                <a:spcPts val="0"/>
              </a:spcBef>
              <a:spcAft>
                <a:spcPts val="800"/>
              </a:spcAft>
            </a:pPr>
            <a:endParaRPr lang="en-US" sz="1500" dirty="0">
              <a:latin typeface="+mn-lt"/>
            </a:endParaRPr>
          </a:p>
          <a:p>
            <a:pPr lvl="1">
              <a:lnSpc>
                <a:spcPct val="100000"/>
              </a:lnSpc>
              <a:spcBef>
                <a:spcPts val="0"/>
              </a:spcBef>
              <a:spcAft>
                <a:spcPts val="800"/>
              </a:spcAft>
            </a:pPr>
            <a:endParaRPr lang="en-US" sz="2200" dirty="0">
              <a:latin typeface="+mn-lt"/>
            </a:endParaRPr>
          </a:p>
        </p:txBody>
      </p:sp>
    </p:spTree>
    <p:extLst>
      <p:ext uri="{BB962C8B-B14F-4D97-AF65-F5344CB8AC3E}">
        <p14:creationId xmlns:p14="http://schemas.microsoft.com/office/powerpoint/2010/main" val="20611779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Potential Overlap</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3882527"/>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There are subgroups where overlap might occur in the ENVISION process, but this is a good thing, because it may indicate the identification of more universal topics for study and recommendation.</a:t>
            </a:r>
          </a:p>
          <a:p>
            <a:pPr>
              <a:lnSpc>
                <a:spcPct val="100000"/>
              </a:lnSpc>
              <a:spcBef>
                <a:spcPts val="0"/>
              </a:spcBef>
              <a:spcAft>
                <a:spcPts val="800"/>
              </a:spcAft>
            </a:pPr>
            <a:r>
              <a:rPr lang="en-US" sz="2400" dirty="0">
                <a:latin typeface="+mn-lt"/>
              </a:rPr>
              <a:t>There might be overlap/synergy with the ND CTE division and the ND Department of Public Instruction, because both divisions have similar “learning ready and work ready” initiatives.</a:t>
            </a:r>
          </a:p>
          <a:p>
            <a:pPr>
              <a:lnSpc>
                <a:spcPct val="100000"/>
              </a:lnSpc>
              <a:spcBef>
                <a:spcPts val="0"/>
              </a:spcBef>
              <a:spcAft>
                <a:spcPts val="800"/>
              </a:spcAft>
            </a:pPr>
            <a:r>
              <a:rPr lang="en-US" sz="2400" dirty="0">
                <a:latin typeface="+mn-lt"/>
              </a:rPr>
              <a:t>Although not necessarily a point of overlap, it will be important to include registrars within the NDUS (and possibly from other systems) to discuss problems and solutions that might arise when students have multiple entry and exit points within a college/university system.</a:t>
            </a:r>
            <a:endParaRPr lang="en-US" dirty="0">
              <a:latin typeface="+mn-lt"/>
            </a:endParaRPr>
          </a:p>
        </p:txBody>
      </p:sp>
    </p:spTree>
    <p:extLst>
      <p:ext uri="{BB962C8B-B14F-4D97-AF65-F5344CB8AC3E}">
        <p14:creationId xmlns:p14="http://schemas.microsoft.com/office/powerpoint/2010/main" val="1230220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10" y="2215603"/>
            <a:ext cx="7597180" cy="1356360"/>
          </a:xfrm>
        </p:spPr>
        <p:txBody>
          <a:bodyPr>
            <a:noAutofit/>
          </a:bodyPr>
          <a:lstStyle/>
          <a:p>
            <a:pPr algn="ctr"/>
            <a:r>
              <a:rPr lang="en-US" sz="4400" b="0" dirty="0">
                <a:latin typeface="+mn-lt"/>
              </a:rPr>
              <a:t>Adaptive to Changing Educational and Workforce Needs</a:t>
            </a:r>
            <a:br>
              <a:rPr lang="en-US" sz="4400" b="0" dirty="0">
                <a:latin typeface="+mn-lt"/>
              </a:rPr>
            </a:br>
            <a:br>
              <a:rPr lang="en-US" sz="2800" b="0" dirty="0">
                <a:latin typeface="+mn-lt"/>
              </a:rPr>
            </a:br>
            <a:r>
              <a:rPr lang="en-US" sz="2800" b="0" dirty="0">
                <a:latin typeface="+mn-lt"/>
              </a:rPr>
              <a:t>Rep. Jim Jonas, Dr. John Miller, Michelle Strand</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035737" y="5664128"/>
            <a:ext cx="9106211" cy="652690"/>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Identify if this is a </a:t>
            </a:r>
            <a:r>
              <a:rPr lang="en-US" sz="3600" i="1" u="sng" dirty="0">
                <a:solidFill>
                  <a:srgbClr val="00407A"/>
                </a:solidFill>
                <a:latin typeface="+mn-lt"/>
              </a:rPr>
              <a:t>Commend</a:t>
            </a:r>
            <a:r>
              <a:rPr lang="en-US" sz="2400" dirty="0">
                <a:latin typeface="+mn-lt"/>
              </a:rPr>
              <a:t>, </a:t>
            </a:r>
            <a:r>
              <a:rPr lang="en-US" sz="3600" i="1" u="sng" dirty="0">
                <a:solidFill>
                  <a:srgbClr val="00407A"/>
                </a:solidFill>
                <a:latin typeface="+mn-lt"/>
              </a:rPr>
              <a:t>Endorse</a:t>
            </a:r>
            <a:r>
              <a:rPr lang="en-US" sz="2400" dirty="0">
                <a:latin typeface="+mn-lt"/>
              </a:rPr>
              <a:t>, or </a:t>
            </a:r>
            <a:r>
              <a:rPr lang="en-US" sz="3600" i="1" u="sng" dirty="0">
                <a:solidFill>
                  <a:srgbClr val="00407A"/>
                </a:solidFill>
                <a:highlight>
                  <a:srgbClr val="FFFF00"/>
                </a:highlight>
                <a:latin typeface="+mn-lt"/>
              </a:rPr>
              <a:t>Call to Action</a:t>
            </a:r>
          </a:p>
        </p:txBody>
      </p:sp>
    </p:spTree>
    <p:extLst>
      <p:ext uri="{BB962C8B-B14F-4D97-AF65-F5344CB8AC3E}">
        <p14:creationId xmlns:p14="http://schemas.microsoft.com/office/powerpoint/2010/main" val="28218305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715616" y="361122"/>
            <a:ext cx="6975201" cy="1356360"/>
          </a:xfrm>
        </p:spPr>
        <p:txBody>
          <a:bodyPr>
            <a:noAutofit/>
          </a:bodyPr>
          <a:lstStyle/>
          <a:p>
            <a:r>
              <a:rPr lang="en-US" sz="4400" b="0" dirty="0">
                <a:latin typeface="+mn-lt"/>
              </a:rPr>
              <a:t>Future Work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218661" y="1467914"/>
            <a:ext cx="10823713" cy="4922947"/>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000" dirty="0">
                <a:latin typeface="+mn-lt"/>
              </a:rPr>
              <a:t>There is no practical way to mandate the use of OER's successfully from the System office, rather, this needs to be a decision and a practice fostered organically at each institution.  However, the Chancellor and his staff, working through the Chancellor's Cabinet, can make the expansion of OER's a priority to Presidents, that will then be transmitted downward through VP's and other senior leaders to department chairs and then to faculty at each campus.  </a:t>
            </a:r>
          </a:p>
          <a:p>
            <a:pPr>
              <a:lnSpc>
                <a:spcPct val="100000"/>
              </a:lnSpc>
              <a:spcBef>
                <a:spcPts val="0"/>
              </a:spcBef>
              <a:spcAft>
                <a:spcPts val="800"/>
              </a:spcAft>
            </a:pPr>
            <a:r>
              <a:rPr lang="en-US" sz="2000" dirty="0">
                <a:latin typeface="+mn-lt"/>
              </a:rPr>
              <a:t>There is a difference between who is using OER's versus who can use them. In other words, do we have a good sense of which departments/divisions/programs at each of the 11 NDUS institutions can use OER’s. Our sub-group would like to propose that an inventory be conducted at each of the eleven schools of the NDUS, focusing on:</a:t>
            </a:r>
          </a:p>
          <a:p>
            <a:pPr lvl="1">
              <a:lnSpc>
                <a:spcPct val="100000"/>
              </a:lnSpc>
              <a:spcBef>
                <a:spcPts val="0"/>
              </a:spcBef>
              <a:spcAft>
                <a:spcPts val="800"/>
              </a:spcAft>
            </a:pPr>
            <a:r>
              <a:rPr lang="en-US" dirty="0">
                <a:latin typeface="+mn-lt"/>
              </a:rPr>
              <a:t>Who is currently using (not planning to use) OER's in their programs of study?</a:t>
            </a:r>
          </a:p>
          <a:p>
            <a:pPr lvl="1">
              <a:lnSpc>
                <a:spcPct val="100000"/>
              </a:lnSpc>
              <a:spcBef>
                <a:spcPts val="0"/>
              </a:spcBef>
              <a:spcAft>
                <a:spcPts val="800"/>
              </a:spcAft>
            </a:pPr>
            <a:r>
              <a:rPr lang="en-US" dirty="0">
                <a:latin typeface="+mn-lt"/>
              </a:rPr>
              <a:t>Who has the ability and interest in using OER's in their programs of study?</a:t>
            </a:r>
          </a:p>
          <a:p>
            <a:pPr lvl="1">
              <a:lnSpc>
                <a:spcPct val="100000"/>
              </a:lnSpc>
              <a:spcBef>
                <a:spcPts val="0"/>
              </a:spcBef>
              <a:spcAft>
                <a:spcPts val="800"/>
              </a:spcAft>
            </a:pPr>
            <a:r>
              <a:rPr lang="en-US" dirty="0">
                <a:latin typeface="+mn-lt"/>
              </a:rPr>
              <a:t>Who is precluded from using OER's due to the nature of their curriculum and/or course of study?</a:t>
            </a:r>
          </a:p>
        </p:txBody>
      </p:sp>
    </p:spTree>
    <p:extLst>
      <p:ext uri="{BB962C8B-B14F-4D97-AF65-F5344CB8AC3E}">
        <p14:creationId xmlns:p14="http://schemas.microsoft.com/office/powerpoint/2010/main" val="39731108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Gathering Support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4273591"/>
          </a:xfrm>
          <a:prstGeom prst="rect">
            <a:avLst/>
          </a:prstGeom>
        </p:spPr>
        <p:txBody>
          <a:bodyPr vert="horz" lIns="91440" tIns="45720" rIns="91440" bIns="45720" rtlCol="0">
            <a:normAutofit fontScale="700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3100" dirty="0">
                <a:latin typeface="+mn-lt"/>
              </a:rPr>
              <a:t>Discussion and action for support within the Chancellor’s cabinet.</a:t>
            </a:r>
          </a:p>
          <a:p>
            <a:pPr>
              <a:lnSpc>
                <a:spcPct val="100000"/>
              </a:lnSpc>
              <a:spcBef>
                <a:spcPts val="0"/>
              </a:spcBef>
              <a:spcAft>
                <a:spcPts val="800"/>
              </a:spcAft>
            </a:pPr>
            <a:r>
              <a:rPr lang="en-US" sz="3100" dirty="0">
                <a:latin typeface="+mn-lt"/>
              </a:rPr>
              <a:t>Agreements with the ND Department </a:t>
            </a:r>
            <a:r>
              <a:rPr lang="en-US" sz="3100">
                <a:latin typeface="+mn-lt"/>
              </a:rPr>
              <a:t>of Public Instruction </a:t>
            </a:r>
            <a:r>
              <a:rPr lang="en-US" sz="3100" dirty="0">
                <a:latin typeface="+mn-lt"/>
              </a:rPr>
              <a:t>and CTE Division related to open-ended results programming, with the aim of making a K-16 framework.</a:t>
            </a:r>
          </a:p>
          <a:p>
            <a:pPr>
              <a:lnSpc>
                <a:spcPct val="100000"/>
              </a:lnSpc>
              <a:spcBef>
                <a:spcPts val="0"/>
              </a:spcBef>
              <a:spcAft>
                <a:spcPts val="800"/>
              </a:spcAft>
            </a:pPr>
            <a:r>
              <a:rPr lang="en-US" sz="3100" dirty="0">
                <a:latin typeface="+mn-lt"/>
              </a:rPr>
              <a:t>A discussion group including academic vice presidents and registrars to explore potential scheduling/term/transcript/credit issues and possible solutions.</a:t>
            </a:r>
          </a:p>
          <a:p>
            <a:pPr>
              <a:lnSpc>
                <a:spcPct val="100000"/>
              </a:lnSpc>
              <a:spcBef>
                <a:spcPts val="0"/>
              </a:spcBef>
              <a:spcAft>
                <a:spcPts val="800"/>
              </a:spcAft>
            </a:pPr>
            <a:r>
              <a:rPr lang="en-US" sz="3100" dirty="0">
                <a:latin typeface="+mn-lt"/>
              </a:rPr>
              <a:t>MOU’s generated within the NDUS and monitored from the system office which will guide what open-ended results programs are offered and when they are offered, paying special attention to duplication and preventing “winners and losers” as NDUS colleges and universities look at innovative programs and learning options.</a:t>
            </a:r>
          </a:p>
          <a:p>
            <a:pPr>
              <a:lnSpc>
                <a:spcPct val="100000"/>
              </a:lnSpc>
              <a:spcBef>
                <a:spcPts val="0"/>
              </a:spcBef>
              <a:spcAft>
                <a:spcPts val="800"/>
              </a:spcAft>
            </a:pPr>
            <a:endParaRPr lang="en-US" sz="2400" dirty="0">
              <a:latin typeface="+mn-lt"/>
            </a:endParaRPr>
          </a:p>
        </p:txBody>
      </p:sp>
    </p:spTree>
    <p:extLst>
      <p:ext uri="{BB962C8B-B14F-4D97-AF65-F5344CB8AC3E}">
        <p14:creationId xmlns:p14="http://schemas.microsoft.com/office/powerpoint/2010/main" val="32009470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927148" y="2750820"/>
            <a:ext cx="6337703" cy="1356360"/>
          </a:xfrm>
        </p:spPr>
        <p:txBody>
          <a:bodyPr>
            <a:noAutofit/>
          </a:bodyPr>
          <a:lstStyle/>
          <a:p>
            <a:pPr algn="ctr"/>
            <a:r>
              <a:rPr lang="en-US" sz="4400" b="0" dirty="0">
                <a:latin typeface="+mn-lt"/>
              </a:rPr>
              <a:t>Questions, Discussion</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Tree>
    <p:extLst>
      <p:ext uri="{BB962C8B-B14F-4D97-AF65-F5344CB8AC3E}">
        <p14:creationId xmlns:p14="http://schemas.microsoft.com/office/powerpoint/2010/main" val="3670185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Why This Topic?</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4" y="1974809"/>
            <a:ext cx="9287134"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Businesses and educational systems should work together to better prepare current students and future students for jobs of the future.</a:t>
            </a:r>
          </a:p>
          <a:p>
            <a:pPr>
              <a:lnSpc>
                <a:spcPct val="100000"/>
              </a:lnSpc>
              <a:spcBef>
                <a:spcPts val="0"/>
              </a:spcBef>
              <a:spcAft>
                <a:spcPts val="800"/>
              </a:spcAft>
            </a:pPr>
            <a:r>
              <a:rPr lang="en-US" sz="2400" dirty="0">
                <a:latin typeface="+mn-lt"/>
              </a:rPr>
              <a:t>Our educational systems need to be designed to quickly adjust based on rapidly changing workforce needs.</a:t>
            </a:r>
          </a:p>
          <a:p>
            <a:pPr>
              <a:lnSpc>
                <a:spcPct val="100000"/>
              </a:lnSpc>
              <a:spcBef>
                <a:spcPts val="0"/>
              </a:spcBef>
              <a:spcAft>
                <a:spcPts val="800"/>
              </a:spcAft>
            </a:pPr>
            <a:r>
              <a:rPr lang="en-US" sz="2400" dirty="0">
                <a:latin typeface="+mn-lt"/>
              </a:rPr>
              <a:t>Advances in technology are accelerating, yet we are teaching the same way we did decades ago.</a:t>
            </a:r>
          </a:p>
          <a:p>
            <a:endParaRPr lang="en-US" dirty="0"/>
          </a:p>
        </p:txBody>
      </p:sp>
    </p:spTree>
    <p:extLst>
      <p:ext uri="{BB962C8B-B14F-4D97-AF65-F5344CB8AC3E}">
        <p14:creationId xmlns:p14="http://schemas.microsoft.com/office/powerpoint/2010/main" val="2153903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Research Methodology</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2" y="1974809"/>
            <a:ext cx="10728309" cy="360104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Future research: </a:t>
            </a:r>
          </a:p>
          <a:p>
            <a:pPr>
              <a:lnSpc>
                <a:spcPct val="100000"/>
              </a:lnSpc>
              <a:spcBef>
                <a:spcPts val="0"/>
              </a:spcBef>
              <a:spcAft>
                <a:spcPts val="800"/>
              </a:spcAft>
            </a:pPr>
            <a:r>
              <a:rPr lang="en-US" sz="2400" dirty="0">
                <a:latin typeface="+mn-lt"/>
              </a:rPr>
              <a:t>What is the most effective approach to engage business and educational leaders?</a:t>
            </a:r>
          </a:p>
          <a:p>
            <a:pPr lvl="1">
              <a:lnSpc>
                <a:spcPct val="100000"/>
              </a:lnSpc>
              <a:spcBef>
                <a:spcPts val="0"/>
              </a:spcBef>
              <a:spcAft>
                <a:spcPts val="800"/>
              </a:spcAft>
            </a:pPr>
            <a:r>
              <a:rPr lang="en-US" sz="2200" dirty="0">
                <a:latin typeface="+mn-lt"/>
              </a:rPr>
              <a:t>Do we have any educational systems (</a:t>
            </a:r>
            <a:r>
              <a:rPr lang="en-US" sz="2200" dirty="0" err="1">
                <a:latin typeface="+mn-lt"/>
              </a:rPr>
              <a:t>i.e</a:t>
            </a:r>
            <a:r>
              <a:rPr lang="en-US" sz="2200" dirty="0">
                <a:latin typeface="+mn-lt"/>
              </a:rPr>
              <a:t> school districts/colleges/universities) in the state that are doing this well? If so, what are they doing?</a:t>
            </a:r>
          </a:p>
          <a:p>
            <a:pPr lvl="1">
              <a:lnSpc>
                <a:spcPct val="100000"/>
              </a:lnSpc>
              <a:spcBef>
                <a:spcPts val="0"/>
              </a:spcBef>
              <a:spcAft>
                <a:spcPts val="800"/>
              </a:spcAft>
            </a:pPr>
            <a:r>
              <a:rPr lang="en-US" sz="2200" dirty="0">
                <a:latin typeface="+mn-lt"/>
              </a:rPr>
              <a:t>Other states that are doing innovative and effective work in this area?</a:t>
            </a:r>
          </a:p>
          <a:p>
            <a:pPr>
              <a:lnSpc>
                <a:spcPct val="100000"/>
              </a:lnSpc>
              <a:spcAft>
                <a:spcPts val="1400"/>
              </a:spcAft>
            </a:pPr>
            <a:endParaRPr lang="en-US" dirty="0"/>
          </a:p>
        </p:txBody>
      </p:sp>
    </p:spTree>
    <p:extLst>
      <p:ext uri="{BB962C8B-B14F-4D97-AF65-F5344CB8AC3E}">
        <p14:creationId xmlns:p14="http://schemas.microsoft.com/office/powerpoint/2010/main" val="3252496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Potential Overlap</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3084208"/>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It seems that even inside this committee, the subcommittees have some overlap in the “why,” ideas/possible solutions moving forward, and issues.</a:t>
            </a:r>
          </a:p>
          <a:p>
            <a:pPr>
              <a:lnSpc>
                <a:spcPct val="100000"/>
              </a:lnSpc>
              <a:spcBef>
                <a:spcPts val="0"/>
              </a:spcBef>
              <a:spcAft>
                <a:spcPts val="800"/>
              </a:spcAft>
            </a:pPr>
            <a:r>
              <a:rPr lang="en-US" sz="2400" dirty="0">
                <a:latin typeface="+mn-lt"/>
              </a:rPr>
              <a:t>Other statewide committees and many groups seem to also be studying and working on key aspects of this committee’s overall missions – effectively engaging business and educational leaders to debrief previous work.</a:t>
            </a:r>
          </a:p>
        </p:txBody>
      </p:sp>
    </p:spTree>
    <p:extLst>
      <p:ext uri="{BB962C8B-B14F-4D97-AF65-F5344CB8AC3E}">
        <p14:creationId xmlns:p14="http://schemas.microsoft.com/office/powerpoint/2010/main" val="1507395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Future Work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2346543"/>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Please see Research Methodology slide (slide 6).</a:t>
            </a:r>
          </a:p>
          <a:p>
            <a:pPr>
              <a:lnSpc>
                <a:spcPct val="100000"/>
              </a:lnSpc>
              <a:spcBef>
                <a:spcPts val="0"/>
              </a:spcBef>
              <a:spcAft>
                <a:spcPts val="800"/>
              </a:spcAft>
            </a:pPr>
            <a:r>
              <a:rPr lang="en-US" sz="2400" dirty="0">
                <a:latin typeface="+mn-lt"/>
              </a:rPr>
              <a:t>Increase the ability for students to smoothly transition to the workforce.</a:t>
            </a:r>
          </a:p>
          <a:p>
            <a:pPr>
              <a:lnSpc>
                <a:spcPct val="100000"/>
              </a:lnSpc>
              <a:spcBef>
                <a:spcPts val="0"/>
              </a:spcBef>
              <a:spcAft>
                <a:spcPts val="800"/>
              </a:spcAft>
            </a:pPr>
            <a:r>
              <a:rPr lang="en-US" sz="2400" dirty="0">
                <a:latin typeface="+mn-lt"/>
              </a:rPr>
              <a:t>Possible paths forward:</a:t>
            </a:r>
          </a:p>
          <a:p>
            <a:pPr lvl="1">
              <a:lnSpc>
                <a:spcPct val="100000"/>
              </a:lnSpc>
              <a:spcBef>
                <a:spcPts val="0"/>
              </a:spcBef>
              <a:spcAft>
                <a:spcPts val="800"/>
              </a:spcAft>
            </a:pPr>
            <a:r>
              <a:rPr lang="en-US" sz="2200" dirty="0">
                <a:latin typeface="+mn-lt"/>
              </a:rPr>
              <a:t>Coordinating work between educational and business leaders to create actionable plans.</a:t>
            </a:r>
          </a:p>
        </p:txBody>
      </p:sp>
    </p:spTree>
    <p:extLst>
      <p:ext uri="{BB962C8B-B14F-4D97-AF65-F5344CB8AC3E}">
        <p14:creationId xmlns:p14="http://schemas.microsoft.com/office/powerpoint/2010/main" val="3734927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Gathering Support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734396" cy="3710374"/>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Building relationships between business and educational leaders.</a:t>
            </a:r>
          </a:p>
          <a:p>
            <a:pPr>
              <a:lnSpc>
                <a:spcPct val="100000"/>
              </a:lnSpc>
              <a:spcBef>
                <a:spcPts val="0"/>
              </a:spcBef>
              <a:spcAft>
                <a:spcPts val="800"/>
              </a:spcAft>
            </a:pPr>
            <a:r>
              <a:rPr lang="en-US" sz="2400" dirty="0">
                <a:latin typeface="+mn-lt"/>
              </a:rPr>
              <a:t>Finding clarification of the other committees and groups that are currently working on these same topics. </a:t>
            </a:r>
          </a:p>
          <a:p>
            <a:pPr>
              <a:lnSpc>
                <a:spcPct val="100000"/>
              </a:lnSpc>
              <a:spcBef>
                <a:spcPts val="0"/>
              </a:spcBef>
              <a:spcAft>
                <a:spcPts val="800"/>
              </a:spcAft>
            </a:pPr>
            <a:r>
              <a:rPr lang="en-US" sz="2400" dirty="0">
                <a:latin typeface="+mn-lt"/>
              </a:rPr>
              <a:t>Find our niche or area that might not be being considered or studied.</a:t>
            </a:r>
          </a:p>
          <a:p>
            <a:pPr>
              <a:lnSpc>
                <a:spcPct val="100000"/>
              </a:lnSpc>
              <a:spcBef>
                <a:spcPts val="0"/>
              </a:spcBef>
              <a:spcAft>
                <a:spcPts val="800"/>
              </a:spcAft>
            </a:pPr>
            <a:r>
              <a:rPr lang="en-US" sz="2400" dirty="0">
                <a:latin typeface="+mn-lt"/>
              </a:rPr>
              <a:t>Share our insights with others that might find it useful and vice-versa.</a:t>
            </a:r>
          </a:p>
          <a:p>
            <a:pPr>
              <a:lnSpc>
                <a:spcPct val="100000"/>
              </a:lnSpc>
              <a:spcBef>
                <a:spcPts val="0"/>
              </a:spcBef>
              <a:spcAft>
                <a:spcPts val="800"/>
              </a:spcAft>
            </a:pPr>
            <a:r>
              <a:rPr lang="en-US" sz="2400" dirty="0">
                <a:latin typeface="+mn-lt"/>
              </a:rPr>
              <a:t>Ensure we are hearing from those that this currently affects or will in the future.</a:t>
            </a:r>
          </a:p>
        </p:txBody>
      </p:sp>
    </p:spTree>
    <p:extLst>
      <p:ext uri="{BB962C8B-B14F-4D97-AF65-F5344CB8AC3E}">
        <p14:creationId xmlns:p14="http://schemas.microsoft.com/office/powerpoint/2010/main" val="3705802325"/>
      </p:ext>
    </p:extLst>
  </p:cSld>
  <p:clrMapOvr>
    <a:masterClrMapping/>
  </p:clrMapOvr>
</p:sld>
</file>

<file path=ppt/theme/theme1.xml><?xml version="1.0" encoding="utf-8"?>
<a:theme xmlns:a="http://schemas.openxmlformats.org/drawingml/2006/main" name="Basis">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NDUS PPT template 2022.potx" id="{DF535290-B0B1-4A51-B265-35C445AB3207}" vid="{3AE6B686-C2AD-46B2-A248-0CF51D5484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93322E2859EA04480C0C6770A34B461" ma:contentTypeVersion="13" ma:contentTypeDescription="Create a new document." ma:contentTypeScope="" ma:versionID="e7ea2cf009fe337070c28344bdea1d32">
  <xsd:schema xmlns:xsd="http://www.w3.org/2001/XMLSchema" xmlns:xs="http://www.w3.org/2001/XMLSchema" xmlns:p="http://schemas.microsoft.com/office/2006/metadata/properties" xmlns:ns2="a22fb1fb-4506-419e-9ae5-caa48fd26b25" xmlns:ns3="6409aea7-142b-4a17-91e3-ac20f39121ad" targetNamespace="http://schemas.microsoft.com/office/2006/metadata/properties" ma:root="true" ma:fieldsID="4d79c71df06e012a9628ba5fca4bda1b" ns2:_="" ns3:_="">
    <xsd:import namespace="a22fb1fb-4506-419e-9ae5-caa48fd26b25"/>
    <xsd:import namespace="6409aea7-142b-4a17-91e3-ac20f39121a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2fb1fb-4506-419e-9ae5-caa48fd26b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286ec34-a2ae-4ac6-b6b4-0b3167cce8d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09aea7-142b-4a17-91e3-ac20f39121a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ce97245-1d1c-4fc8-bc04-753aa03d46c3}" ma:internalName="TaxCatchAll" ma:showField="CatchAllData" ma:web="6409aea7-142b-4a17-91e3-ac20f39121a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22fb1fb-4506-419e-9ae5-caa48fd26b25">
      <Terms xmlns="http://schemas.microsoft.com/office/infopath/2007/PartnerControls"/>
    </lcf76f155ced4ddcb4097134ff3c332f>
    <TaxCatchAll xmlns="6409aea7-142b-4a17-91e3-ac20f39121ad" xsi:nil="true"/>
  </documentManagement>
</p:properties>
</file>

<file path=customXml/itemProps1.xml><?xml version="1.0" encoding="utf-8"?>
<ds:datastoreItem xmlns:ds="http://schemas.openxmlformats.org/officeDocument/2006/customXml" ds:itemID="{BB8E6E13-CCD1-4696-AB84-46C5A92D4E99}"/>
</file>

<file path=customXml/itemProps2.xml><?xml version="1.0" encoding="utf-8"?>
<ds:datastoreItem xmlns:ds="http://schemas.openxmlformats.org/officeDocument/2006/customXml" ds:itemID="{F3810B35-913C-43A4-8AFF-E04C6C064A1A}"/>
</file>

<file path=customXml/itemProps3.xml><?xml version="1.0" encoding="utf-8"?>
<ds:datastoreItem xmlns:ds="http://schemas.openxmlformats.org/officeDocument/2006/customXml" ds:itemID="{5135347A-65AD-4831-B038-888EC7855874}"/>
</file>

<file path=docProps/app.xml><?xml version="1.0" encoding="utf-8"?>
<Properties xmlns="http://schemas.openxmlformats.org/officeDocument/2006/extended-properties" xmlns:vt="http://schemas.openxmlformats.org/officeDocument/2006/docPropsVTypes">
  <Template>NDUS PPT template 2022 w green and blue border</Template>
  <TotalTime>2802</TotalTime>
  <Words>4774</Words>
  <Application>Microsoft Macintosh PowerPoint</Application>
  <PresentationFormat>Widescreen</PresentationFormat>
  <Paragraphs>325</Paragraphs>
  <Slides>42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Söhne</vt:lpstr>
      <vt:lpstr>Arial</vt:lpstr>
      <vt:lpstr>Calibri</vt:lpstr>
      <vt:lpstr>Corbel</vt:lpstr>
      <vt:lpstr>Tahoma</vt:lpstr>
      <vt:lpstr>Basis</vt:lpstr>
      <vt:lpstr>PowerPoint Presentation</vt:lpstr>
      <vt:lpstr>Study Group Participants</vt:lpstr>
      <vt:lpstr>Study Group Process</vt:lpstr>
      <vt:lpstr>Adaptive to Changing Educational and Workforce Needs  Rep. Jim Jonas, Dr. John Miller, Michelle Strand</vt:lpstr>
      <vt:lpstr>Why This Topic?</vt:lpstr>
      <vt:lpstr>Research Methodology</vt:lpstr>
      <vt:lpstr>Potential Overlap</vt:lpstr>
      <vt:lpstr>Future Work</vt:lpstr>
      <vt:lpstr>Gathering Support</vt:lpstr>
      <vt:lpstr>Preparing for Teaching in the Future   Rep. Jim Jonas, Sara Medalen, Stanley Schauer, Michelle Strand</vt:lpstr>
      <vt:lpstr>Why This Topic?</vt:lpstr>
      <vt:lpstr>Research Methodology</vt:lpstr>
      <vt:lpstr>Potential Overlap</vt:lpstr>
      <vt:lpstr>Future Work</vt:lpstr>
      <vt:lpstr>Gathering Support</vt:lpstr>
      <vt:lpstr>Teacher Shortage  Dr. Allen Burgad, Dr. Dan Conn, Sara Medalen, Dr. Jenni Momsen, Rep. David Richter, Jerry Rostad, Stanley Schauer</vt:lpstr>
      <vt:lpstr>Why Teacher Shortage?</vt:lpstr>
      <vt:lpstr>Research Methodology</vt:lpstr>
      <vt:lpstr>Potential Overlap</vt:lpstr>
      <vt:lpstr>Future Work</vt:lpstr>
      <vt:lpstr>Gathering Support</vt:lpstr>
      <vt:lpstr>Face-to-Face, Online, Hybrid, HyFlex Modalities   Dr. Dan Conn, Dr. Lynette Krenelka, Grace Reep</vt:lpstr>
      <vt:lpstr>Why This Topic?</vt:lpstr>
      <vt:lpstr>Research Methodology</vt:lpstr>
      <vt:lpstr>Potential Overlap</vt:lpstr>
      <vt:lpstr>Future Work</vt:lpstr>
      <vt:lpstr>Gathering Support</vt:lpstr>
      <vt:lpstr>Competency-Based Education (CBE)  Dr. Lynette Krenelka, Dr. Jenni Momsen, Rep. David Richter</vt:lpstr>
      <vt:lpstr>Why This Topic?</vt:lpstr>
      <vt:lpstr>Research Methodology</vt:lpstr>
      <vt:lpstr>Research Methodology  Cont.</vt:lpstr>
      <vt:lpstr>Potential Overlap</vt:lpstr>
      <vt:lpstr>Future Work</vt:lpstr>
      <vt:lpstr>Gathering Support</vt:lpstr>
      <vt:lpstr>Open Educational Resources  Open Ended Results  Dr. Allen Burgad, Dr. John Miller, Grace Reep</vt:lpstr>
      <vt:lpstr>Study Group Process</vt:lpstr>
      <vt:lpstr>Why This Topic?</vt:lpstr>
      <vt:lpstr>Research Methodology</vt:lpstr>
      <vt:lpstr>Potential Overlap</vt:lpstr>
      <vt:lpstr>Future Work</vt:lpstr>
      <vt:lpstr>Gathering Support</vt:lpstr>
      <vt:lpstr>Questions,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 Rostad</dc:creator>
  <cp:lastModifiedBy>Shirley, Steven</cp:lastModifiedBy>
  <cp:revision>51</cp:revision>
  <cp:lastPrinted>2023-04-27T16:17:37Z</cp:lastPrinted>
  <dcterms:created xsi:type="dcterms:W3CDTF">2022-04-28T13:06:59Z</dcterms:created>
  <dcterms:modified xsi:type="dcterms:W3CDTF">2023-10-25T19:26:06Z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0x010100393322E2859EA04480C0C6770A34B461</vt:lpwstr>
  </property>
</Properties>
</file>