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80" r:id="rId3"/>
  </p:sldMasterIdLst>
  <p:notesMasterIdLst>
    <p:notesMasterId r:id="rId18"/>
  </p:notesMasterIdLst>
  <p:handoutMasterIdLst>
    <p:handoutMasterId r:id="rId19"/>
  </p:handoutMasterIdLst>
  <p:sldIdLst>
    <p:sldId id="325" r:id="rId4"/>
    <p:sldId id="866" r:id="rId5"/>
    <p:sldId id="906" r:id="rId6"/>
    <p:sldId id="907" r:id="rId7"/>
    <p:sldId id="873" r:id="rId8"/>
    <p:sldId id="879" r:id="rId9"/>
    <p:sldId id="890" r:id="rId10"/>
    <p:sldId id="874" r:id="rId11"/>
    <p:sldId id="901" r:id="rId12"/>
    <p:sldId id="902" r:id="rId13"/>
    <p:sldId id="903" r:id="rId14"/>
    <p:sldId id="904" r:id="rId15"/>
    <p:sldId id="908" r:id="rId16"/>
    <p:sldId id="90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 Krinke" initials="CK" lastIdx="2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0C3C72"/>
    <a:srgbClr val="660066"/>
    <a:srgbClr val="0033CC"/>
    <a:srgbClr val="CCFFFF"/>
    <a:srgbClr val="CCFFCC"/>
    <a:srgbClr val="CCCCFF"/>
    <a:srgbClr val="008080"/>
    <a:srgbClr val="00008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86036" autoAdjust="0"/>
  </p:normalViewPr>
  <p:slideViewPr>
    <p:cSldViewPr snapToGrid="0" snapToObjects="1">
      <p:cViewPr>
        <p:scale>
          <a:sx n="67" d="100"/>
          <a:sy n="67" d="100"/>
        </p:scale>
        <p:origin x="452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31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-2720"/>
    </p:cViewPr>
  </p:sorterViewPr>
  <p:notesViewPr>
    <p:cSldViewPr snapToGrid="0" snapToObjects="1">
      <p:cViewPr varScale="1">
        <p:scale>
          <a:sx n="55" d="100"/>
          <a:sy n="55" d="100"/>
        </p:scale>
        <p:origin x="16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ynne, Joshua" userId="8166f1eb-67ab-4b09-a998-279ad3cfce14" providerId="ADAL" clId="{AC4A157C-A8CC-4BF8-AD6F-05611FFB65E9}"/>
    <pc:docChg chg="undo custSel addSld modSld sldOrd">
      <pc:chgData name="Wynne, Joshua" userId="8166f1eb-67ab-4b09-a998-279ad3cfce14" providerId="ADAL" clId="{AC4A157C-A8CC-4BF8-AD6F-05611FFB65E9}" dt="2023-10-31T17:15:16.219" v="331" actId="20577"/>
      <pc:docMkLst>
        <pc:docMk/>
      </pc:docMkLst>
      <pc:sldChg chg="modSp mod">
        <pc:chgData name="Wynne, Joshua" userId="8166f1eb-67ab-4b09-a998-279ad3cfce14" providerId="ADAL" clId="{AC4A157C-A8CC-4BF8-AD6F-05611FFB65E9}" dt="2023-10-31T15:37:32.630" v="212" actId="20577"/>
        <pc:sldMkLst>
          <pc:docMk/>
          <pc:sldMk cId="4257713216" sldId="866"/>
        </pc:sldMkLst>
        <pc:spChg chg="mod">
          <ac:chgData name="Wynne, Joshua" userId="8166f1eb-67ab-4b09-a998-279ad3cfce14" providerId="ADAL" clId="{AC4A157C-A8CC-4BF8-AD6F-05611FFB65E9}" dt="2023-10-31T15:37:32.630" v="212" actId="20577"/>
          <ac:spMkLst>
            <pc:docMk/>
            <pc:sldMk cId="4257713216" sldId="866"/>
            <ac:spMk id="12" creationId="{E527C009-67D6-8BF2-D3A4-C15752902DF8}"/>
          </ac:spMkLst>
        </pc:spChg>
      </pc:sldChg>
      <pc:sldChg chg="ord">
        <pc:chgData name="Wynne, Joshua" userId="8166f1eb-67ab-4b09-a998-279ad3cfce14" providerId="ADAL" clId="{AC4A157C-A8CC-4BF8-AD6F-05611FFB65E9}" dt="2023-10-31T15:30:42.044" v="1"/>
        <pc:sldMkLst>
          <pc:docMk/>
          <pc:sldMk cId="4063531025" sldId="906"/>
        </pc:sldMkLst>
      </pc:sldChg>
      <pc:sldChg chg="ord">
        <pc:chgData name="Wynne, Joshua" userId="8166f1eb-67ab-4b09-a998-279ad3cfce14" providerId="ADAL" clId="{AC4A157C-A8CC-4BF8-AD6F-05611FFB65E9}" dt="2023-10-31T15:30:46.735" v="3"/>
        <pc:sldMkLst>
          <pc:docMk/>
          <pc:sldMk cId="2413338321" sldId="907"/>
        </pc:sldMkLst>
      </pc:sldChg>
      <pc:sldChg chg="delSp modSp add mod chgLayout">
        <pc:chgData name="Wynne, Joshua" userId="8166f1eb-67ab-4b09-a998-279ad3cfce14" providerId="ADAL" clId="{AC4A157C-A8CC-4BF8-AD6F-05611FFB65E9}" dt="2023-10-31T17:15:16.219" v="331" actId="20577"/>
        <pc:sldMkLst>
          <pc:docMk/>
          <pc:sldMk cId="3342024258" sldId="908"/>
        </pc:sldMkLst>
        <pc:spChg chg="del">
          <ac:chgData name="Wynne, Joshua" userId="8166f1eb-67ab-4b09-a998-279ad3cfce14" providerId="ADAL" clId="{AC4A157C-A8CC-4BF8-AD6F-05611FFB65E9}" dt="2023-10-31T15:31:37.599" v="32" actId="478"/>
          <ac:spMkLst>
            <pc:docMk/>
            <pc:sldMk cId="3342024258" sldId="908"/>
            <ac:spMk id="3" creationId="{828720F3-5869-923D-27D4-04C1F3A80580}"/>
          </ac:spMkLst>
        </pc:spChg>
        <pc:spChg chg="mod ord">
          <ac:chgData name="Wynne, Joshua" userId="8166f1eb-67ab-4b09-a998-279ad3cfce14" providerId="ADAL" clId="{AC4A157C-A8CC-4BF8-AD6F-05611FFB65E9}" dt="2023-10-31T15:36:48.225" v="188" actId="1036"/>
          <ac:spMkLst>
            <pc:docMk/>
            <pc:sldMk cId="3342024258" sldId="908"/>
            <ac:spMk id="4" creationId="{80E81230-70CA-BCF1-375E-BC9905F24A37}"/>
          </ac:spMkLst>
        </pc:spChg>
        <pc:spChg chg="mod ord">
          <ac:chgData name="Wynne, Joshua" userId="8166f1eb-67ab-4b09-a998-279ad3cfce14" providerId="ADAL" clId="{AC4A157C-A8CC-4BF8-AD6F-05611FFB65E9}" dt="2023-10-31T17:15:16.219" v="331" actId="20577"/>
          <ac:spMkLst>
            <pc:docMk/>
            <pc:sldMk cId="3342024258" sldId="908"/>
            <ac:spMk id="7" creationId="{DE003688-4765-45A0-49F2-28EDF2F44C01}"/>
          </ac:spMkLst>
        </pc:spChg>
        <pc:graphicFrameChg chg="del">
          <ac:chgData name="Wynne, Joshua" userId="8166f1eb-67ab-4b09-a998-279ad3cfce14" providerId="ADAL" clId="{AC4A157C-A8CC-4BF8-AD6F-05611FFB65E9}" dt="2023-10-31T15:31:28.939" v="30" actId="478"/>
          <ac:graphicFrameMkLst>
            <pc:docMk/>
            <pc:sldMk cId="3342024258" sldId="908"/>
            <ac:graphicFrameMk id="2" creationId="{4F1B918C-2D50-96D1-2510-5DFB0CC19C7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r">
              <a:defRPr sz="1300"/>
            </a:lvl1pPr>
          </a:lstStyle>
          <a:p>
            <a:fld id="{B713F6CA-1415-9840-924E-A6253A6B25C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r">
              <a:defRPr sz="1300"/>
            </a:lvl1pPr>
          </a:lstStyle>
          <a:p>
            <a:fld id="{765CDDD2-5713-7B45-96FB-2A8C41EC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04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r">
              <a:defRPr sz="1300"/>
            </a:lvl1pPr>
          </a:lstStyle>
          <a:p>
            <a:fld id="{DAB3E598-CC5F-1645-A96C-DA71B6295F16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5613" y="717550"/>
            <a:ext cx="64039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4" tIns="48301" rIns="96604" bIns="483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04" tIns="48301" rIns="96604" bIns="483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r">
              <a:defRPr sz="1300"/>
            </a:lvl1pPr>
          </a:lstStyle>
          <a:p>
            <a:fld id="{34E984B5-9D34-CA46-A935-99C9F81C65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3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55613" y="717550"/>
            <a:ext cx="6403975" cy="3602038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9451" indent="-299789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9154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8816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8480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8141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17803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97465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77126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E94F55-1FD4-4735-9EE5-D63DB112B171}" type="slidenum">
              <a:rPr lang="en-US" altLang="en-US" smtClean="0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9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12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505" y="3289859"/>
            <a:ext cx="9966960" cy="1577416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5400" b="1" i="0" u="none" strike="noStrike" kern="1200" cap="none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00407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5124451"/>
            <a:ext cx="8767860" cy="1236058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4886325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699B175D-EC2A-4F8F-9AB2-103378732B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9245" y="666074"/>
            <a:ext cx="3948430" cy="186825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B48A6C0-804B-4B0E-AFE5-891E2AAC871E}"/>
              </a:ext>
            </a:extLst>
          </p:cNvPr>
          <p:cNvSpPr/>
          <p:nvPr userDrawn="1"/>
        </p:nvSpPr>
        <p:spPr>
          <a:xfrm>
            <a:off x="231140" y="243840"/>
            <a:ext cx="11724640" cy="6370320"/>
          </a:xfrm>
          <a:prstGeom prst="rect">
            <a:avLst/>
          </a:prstGeom>
          <a:noFill/>
          <a:ln w="28575">
            <a:solidFill>
              <a:srgbClr val="004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0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34CA8A6-B55B-48F6-AAFF-3F2D0C91F5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8567DB-026F-430B-8472-F9F4AC6EDB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5D8B7-9814-4D88-8EBB-7347F8D27F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5775728-748A-48B1-A392-55A644D82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FCA3A2F-9F76-4958-BD97-10733E0014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544455D-7A61-47D9-BB65-46D798078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2FC917-EB53-480B-9974-D1B9FFB4BDE3}"/>
              </a:ext>
            </a:extLst>
          </p:cNvPr>
          <p:cNvCxnSpPr/>
          <p:nvPr userDrawn="1"/>
        </p:nvCxnSpPr>
        <p:spPr>
          <a:xfrm>
            <a:off x="1276350" y="1781175"/>
            <a:ext cx="974217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E6CCB4-FB77-4AA0-B0B8-25A018906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79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B0C8-0978-47FB-A49F-C563F7CDC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7435B-0003-483F-BECC-B631545F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34A43A2E-6632-4F9D-8728-2CF59ACBBE60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56DAF-9F86-4268-8CB3-58DB0442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2A98D-AE45-4C44-A26F-6FF3158B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91EE49-3567-42D1-BD0E-046148A1F171}"/>
              </a:ext>
            </a:extLst>
          </p:cNvPr>
          <p:cNvSpPr/>
          <p:nvPr userDrawn="1"/>
        </p:nvSpPr>
        <p:spPr>
          <a:xfrm>
            <a:off x="371475" y="1114425"/>
            <a:ext cx="657225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8AFFF9-18A8-4248-BB79-31405DAF6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9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7FF220-38FA-467F-91DF-052ADF72FB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2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457EEAD-9B84-495C-B08D-A9BC8D10EEFF}"/>
              </a:ext>
            </a:extLst>
          </p:cNvPr>
          <p:cNvSpPr/>
          <p:nvPr userDrawn="1"/>
        </p:nvSpPr>
        <p:spPr>
          <a:xfrm>
            <a:off x="663851" y="704850"/>
            <a:ext cx="4717774" cy="5448300"/>
          </a:xfrm>
          <a:prstGeom prst="rect">
            <a:avLst/>
          </a:prstGeom>
          <a:solidFill>
            <a:srgbClr val="004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990850"/>
            <a:ext cx="3931920" cy="286131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17BC9A0-659E-48CA-86E9-306B4BD264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4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DD40F5-7D89-427E-9E9B-1C3F467734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4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4A43A2E-6632-4F9D-8728-2CF59ACBBE60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8" name="Slide Number Placeholder 28">
            <a:extLst>
              <a:ext uri="{FF2B5EF4-FFF2-40B4-BE49-F238E27FC236}">
                <a16:creationId xmlns:a16="http://schemas.microsoft.com/office/drawing/2014/main" id="{9F3F0B34-17ED-4FD3-AE5A-BF45B9170B9A}"/>
              </a:ext>
            </a:extLst>
          </p:cNvPr>
          <p:cNvSpPr txBox="1">
            <a:spLocks/>
          </p:cNvSpPr>
          <p:nvPr userDrawn="1"/>
        </p:nvSpPr>
        <p:spPr>
          <a:xfrm>
            <a:off x="11330518" y="6359526"/>
            <a:ext cx="677333" cy="4413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3213A36-B337-4D15-984E-7F9A5046F40A}" type="slidenum">
              <a:rPr lang="en-US" sz="1800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99610C-3592-4BD6-8777-49D6C958953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43283" y="5906124"/>
            <a:ext cx="1239948" cy="5866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91EDDCA-05B0-4596-9479-0CAB2E9A48F1}"/>
              </a:ext>
            </a:extLst>
          </p:cNvPr>
          <p:cNvSpPr/>
          <p:nvPr userDrawn="1"/>
        </p:nvSpPr>
        <p:spPr>
          <a:xfrm>
            <a:off x="231140" y="243840"/>
            <a:ext cx="11724640" cy="6370320"/>
          </a:xfrm>
          <a:prstGeom prst="rect">
            <a:avLst/>
          </a:prstGeom>
          <a:noFill/>
          <a:ln w="28575">
            <a:solidFill>
              <a:srgbClr val="004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4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4" r:id="rId3"/>
    <p:sldLayoutId id="2147484285" r:id="rId4"/>
    <p:sldLayoutId id="2147484286" r:id="rId5"/>
    <p:sldLayoutId id="2147484292" r:id="rId6"/>
    <p:sldLayoutId id="2147484287" r:id="rId7"/>
    <p:sldLayoutId id="2147484288" r:id="rId8"/>
    <p:sldLayoutId id="2147484289" r:id="rId9"/>
    <p:sldLayoutId id="2147484290" r:id="rId10"/>
    <p:sldLayoutId id="21474842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407A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96F50032-C6BD-43DB-987E-2E401D2E2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229466"/>
            <a:ext cx="8767860" cy="625481"/>
          </a:xfrm>
        </p:spPr>
        <p:txBody>
          <a:bodyPr/>
          <a:lstStyle/>
          <a:p>
            <a:r>
              <a:rPr lang="en-US" dirty="0"/>
              <a:t>November 1, 2023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7C2452-F12D-6719-B766-B0CB3C5B2FFF}"/>
              </a:ext>
            </a:extLst>
          </p:cNvPr>
          <p:cNvGrpSpPr/>
          <p:nvPr/>
        </p:nvGrpSpPr>
        <p:grpSpPr>
          <a:xfrm>
            <a:off x="1127351" y="2719951"/>
            <a:ext cx="9932218" cy="1373082"/>
            <a:chOff x="1262477" y="3017015"/>
            <a:chExt cx="9932218" cy="1373082"/>
          </a:xfrm>
        </p:grpSpPr>
        <p:pic>
          <p:nvPicPr>
            <p:cNvPr id="3" name="Picture 2" descr="A blue text on a white background&#10;&#10;Description automatically generated">
              <a:extLst>
                <a:ext uri="{FF2B5EF4-FFF2-40B4-BE49-F238E27FC236}">
                  <a16:creationId xmlns:a16="http://schemas.microsoft.com/office/drawing/2014/main" id="{43483F7E-B6D9-4137-F3D8-E9FEE171F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2477" y="3017015"/>
              <a:ext cx="5972223" cy="1373082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943BBBC-9234-24DC-8AF1-E0EAA0E6FA8C}"/>
                </a:ext>
              </a:extLst>
            </p:cNvPr>
            <p:cNvSpPr txBox="1"/>
            <p:nvPr/>
          </p:nvSpPr>
          <p:spPr>
            <a:xfrm>
              <a:off x="7079466" y="3021146"/>
              <a:ext cx="411522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spc="-150" dirty="0">
                  <a:solidFill>
                    <a:srgbClr val="0C3C72"/>
                  </a:solidFill>
                </a:rPr>
                <a:t>SUMMIT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39773188-3BDC-BB1B-3301-2EC9241E8664}"/>
              </a:ext>
            </a:extLst>
          </p:cNvPr>
          <p:cNvSpPr txBox="1"/>
          <p:nvPr/>
        </p:nvSpPr>
        <p:spPr>
          <a:xfrm>
            <a:off x="352918" y="4140840"/>
            <a:ext cx="114810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-150" dirty="0">
                <a:solidFill>
                  <a:srgbClr val="0C3C72"/>
                </a:solidFill>
              </a:rPr>
              <a:t>NDUS HEALTHCARE EDUCATION AND TRAINING </a:t>
            </a:r>
          </a:p>
        </p:txBody>
      </p:sp>
    </p:spTree>
    <p:extLst>
      <p:ext uri="{BB962C8B-B14F-4D97-AF65-F5344CB8AC3E}">
        <p14:creationId xmlns:p14="http://schemas.microsoft.com/office/powerpoint/2010/main" val="1252559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1B918C-2D50-96D1-2510-5DFB0CC1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582453"/>
              </p:ext>
            </p:extLst>
          </p:nvPr>
        </p:nvGraphicFramePr>
        <p:xfrm>
          <a:off x="676275" y="1362075"/>
          <a:ext cx="9734550" cy="4838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7275">
                  <a:extLst>
                    <a:ext uri="{9D8B030D-6E8A-4147-A177-3AD203B41FA5}">
                      <a16:colId xmlns:a16="http://schemas.microsoft.com/office/drawing/2014/main" val="930810660"/>
                    </a:ext>
                  </a:extLst>
                </a:gridCol>
                <a:gridCol w="4867275">
                  <a:extLst>
                    <a:ext uri="{9D8B030D-6E8A-4147-A177-3AD203B41FA5}">
                      <a16:colId xmlns:a16="http://schemas.microsoft.com/office/drawing/2014/main" val="2352659596"/>
                    </a:ext>
                  </a:extLst>
                </a:gridCol>
              </a:tblGrid>
              <a:tr h="957328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Area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Proposed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768646"/>
                  </a:ext>
                </a:extLst>
              </a:tr>
              <a:tr h="983359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in public and population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23011"/>
                  </a:ext>
                </a:extLst>
              </a:tr>
              <a:tr h="957328">
                <a:tc>
                  <a:txBody>
                    <a:bodyPr/>
                    <a:lstStyle/>
                    <a:p>
                      <a:r>
                        <a:rPr lang="en-US" sz="2300" dirty="0"/>
                        <a:t>Enhanced training in elderly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362396"/>
                  </a:ext>
                </a:extLst>
              </a:tr>
              <a:tr h="9833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Enhanced training in behavioral and mental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100094"/>
                  </a:ext>
                </a:extLst>
              </a:tr>
              <a:tr h="957328">
                <a:tc>
                  <a:txBody>
                    <a:bodyPr/>
                    <a:lstStyle/>
                    <a:p>
                      <a:r>
                        <a:rPr lang="en-US" sz="2300" dirty="0"/>
                        <a:t>What have we learned from the pandemic?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Call to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04355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0E81230-70CA-BCF1-375E-BC9905F2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80" y="235248"/>
            <a:ext cx="9875520" cy="1356360"/>
          </a:xfrm>
        </p:spPr>
        <p:txBody>
          <a:bodyPr>
            <a:normAutofit/>
          </a:bodyPr>
          <a:lstStyle/>
          <a:p>
            <a:r>
              <a:rPr lang="en-US" sz="4400" b="0" dirty="0">
                <a:latin typeface="+mn-lt"/>
              </a:rPr>
              <a:t>Areas For Programmatic Focus</a:t>
            </a:r>
          </a:p>
        </p:txBody>
      </p:sp>
    </p:spTree>
    <p:extLst>
      <p:ext uri="{BB962C8B-B14F-4D97-AF65-F5344CB8AC3E}">
        <p14:creationId xmlns:p14="http://schemas.microsoft.com/office/powerpoint/2010/main" val="300243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1B918C-2D50-96D1-2510-5DFB0CC1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969650"/>
              </p:ext>
            </p:extLst>
          </p:nvPr>
        </p:nvGraphicFramePr>
        <p:xfrm>
          <a:off x="676275" y="1263310"/>
          <a:ext cx="9734550" cy="4985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625">
                  <a:extLst>
                    <a:ext uri="{9D8B030D-6E8A-4147-A177-3AD203B41FA5}">
                      <a16:colId xmlns:a16="http://schemas.microsoft.com/office/drawing/2014/main" val="930810660"/>
                    </a:ext>
                  </a:extLst>
                </a:gridCol>
                <a:gridCol w="3394075">
                  <a:extLst>
                    <a:ext uri="{9D8B030D-6E8A-4147-A177-3AD203B41FA5}">
                      <a16:colId xmlns:a16="http://schemas.microsoft.com/office/drawing/2014/main" val="2352659596"/>
                    </a:ext>
                  </a:extLst>
                </a:gridCol>
                <a:gridCol w="3244850">
                  <a:extLst>
                    <a:ext uri="{9D8B030D-6E8A-4147-A177-3AD203B41FA5}">
                      <a16:colId xmlns:a16="http://schemas.microsoft.com/office/drawing/2014/main" val="1893612850"/>
                    </a:ext>
                  </a:extLst>
                </a:gridCol>
              </a:tblGrid>
              <a:tr h="830848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Area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Who?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768646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Artificial intelligence/ machine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Recruit content-expert faculty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23011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Limited number of clinical training slots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Engage private partners</a:t>
                      </a:r>
                    </a:p>
                    <a:p>
                      <a:pPr algn="l"/>
                      <a:r>
                        <a:rPr lang="en-US" sz="2300" dirty="0"/>
                        <a:t>Team-based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 and private 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04355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Difficulty in attracting and retaining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Augment salary levels and retention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More funding </a:t>
                      </a:r>
                      <a:r>
                        <a:rPr lang="en-US" sz="2300" dirty="0"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en-US" sz="2300" dirty="0"/>
                        <a:t> SBHE/legislature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32268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in virtual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Recruit content-expert faculty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 and private 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315273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using 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  # simulation sites and cross-NDUS programing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</a:t>
                      </a:r>
                    </a:p>
                    <a:p>
                      <a:pPr algn="l"/>
                      <a:r>
                        <a:rPr lang="en-US" sz="2300" dirty="0"/>
                        <a:t>NDUS (coordination)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86712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0E81230-70CA-BCF1-375E-BC9905F2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37911"/>
            <a:ext cx="9875520" cy="1356360"/>
          </a:xfrm>
        </p:spPr>
        <p:txBody>
          <a:bodyPr/>
          <a:lstStyle/>
          <a:p>
            <a:r>
              <a:rPr lang="en-US" sz="4400" b="0" dirty="0">
                <a:latin typeface="+mn-lt"/>
              </a:rPr>
              <a:t>Needs</a:t>
            </a:r>
            <a:endParaRPr lang="en-US" b="0" dirty="0">
              <a:latin typeface="+mn-lt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70AE6A84-2C14-DB6C-3AD1-65645F61C2AB}"/>
              </a:ext>
            </a:extLst>
          </p:cNvPr>
          <p:cNvSpPr/>
          <p:nvPr/>
        </p:nvSpPr>
        <p:spPr>
          <a:xfrm>
            <a:off x="3838576" y="5445229"/>
            <a:ext cx="133350" cy="3962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64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1B918C-2D50-96D1-2510-5DFB0CC1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61059"/>
              </p:ext>
            </p:extLst>
          </p:nvPr>
        </p:nvGraphicFramePr>
        <p:xfrm>
          <a:off x="438773" y="1362075"/>
          <a:ext cx="9972051" cy="506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377">
                  <a:extLst>
                    <a:ext uri="{9D8B030D-6E8A-4147-A177-3AD203B41FA5}">
                      <a16:colId xmlns:a16="http://schemas.microsoft.com/office/drawing/2014/main" val="930810660"/>
                    </a:ext>
                  </a:extLst>
                </a:gridCol>
                <a:gridCol w="3219657">
                  <a:extLst>
                    <a:ext uri="{9D8B030D-6E8A-4147-A177-3AD203B41FA5}">
                      <a16:colId xmlns:a16="http://schemas.microsoft.com/office/drawing/2014/main" val="2352659596"/>
                    </a:ext>
                  </a:extLst>
                </a:gridCol>
                <a:gridCol w="3324017">
                  <a:extLst>
                    <a:ext uri="{9D8B030D-6E8A-4147-A177-3AD203B41FA5}">
                      <a16:colId xmlns:a16="http://schemas.microsoft.com/office/drawing/2014/main" val="3236637922"/>
                    </a:ext>
                  </a:extLst>
                </a:gridCol>
              </a:tblGrid>
              <a:tr h="1002556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Area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Who?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768646"/>
                  </a:ext>
                </a:extLst>
              </a:tr>
              <a:tr h="1029816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in public/population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Expand curricular content/programming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</a:t>
                      </a:r>
                    </a:p>
                    <a:p>
                      <a:pPr algn="l"/>
                      <a:r>
                        <a:rPr lang="en-US" sz="2300" dirty="0"/>
                        <a:t>SBHE/legislature for    $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23011"/>
                  </a:ext>
                </a:extLst>
              </a:tr>
              <a:tr h="1002556">
                <a:tc>
                  <a:txBody>
                    <a:bodyPr/>
                    <a:lstStyle/>
                    <a:p>
                      <a:r>
                        <a:rPr lang="en-US" sz="2300" dirty="0"/>
                        <a:t>Enhanced training in elderly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Expand curricular content/programming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362396"/>
                  </a:ext>
                </a:extLst>
              </a:tr>
              <a:tr h="10298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Enhanced training in behavioral/mental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Expand curricular content/programming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100094"/>
                  </a:ext>
                </a:extLst>
              </a:tr>
              <a:tr h="1002556">
                <a:tc>
                  <a:txBody>
                    <a:bodyPr/>
                    <a:lstStyle/>
                    <a:p>
                      <a:r>
                        <a:rPr lang="en-US" sz="2300" dirty="0"/>
                        <a:t>What have we learned from the pandemic?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Critical need for “trusted messenger(s)”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dirty="0"/>
                        <a:t>Campuses</a:t>
                      </a:r>
                    </a:p>
                    <a:p>
                      <a:pPr algn="l"/>
                      <a:r>
                        <a:rPr lang="en-US" sz="2300" dirty="0"/>
                        <a:t>NDUS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04355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0E81230-70CA-BCF1-375E-BC9905F2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09550"/>
            <a:ext cx="9875520" cy="1356360"/>
          </a:xfrm>
        </p:spPr>
        <p:txBody>
          <a:bodyPr/>
          <a:lstStyle/>
          <a:p>
            <a:r>
              <a:rPr lang="en-US" sz="4400" b="0" dirty="0">
                <a:latin typeface="+mn-lt"/>
              </a:rPr>
              <a:t>Needs</a:t>
            </a:r>
            <a:endParaRPr lang="en-US" b="0" dirty="0">
              <a:latin typeface="+mn-lt"/>
            </a:endParaRPr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828720F3-5869-923D-27D4-04C1F3A80580}"/>
              </a:ext>
            </a:extLst>
          </p:cNvPr>
          <p:cNvSpPr/>
          <p:nvPr/>
        </p:nvSpPr>
        <p:spPr>
          <a:xfrm>
            <a:off x="9915526" y="2718435"/>
            <a:ext cx="133350" cy="3962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6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0E81230-70CA-BCF1-375E-BC9905F2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09550"/>
            <a:ext cx="9875520" cy="1356360"/>
          </a:xfrm>
        </p:spPr>
        <p:txBody>
          <a:bodyPr/>
          <a:lstStyle/>
          <a:p>
            <a:r>
              <a:rPr lang="en-US" sz="4400" b="0" dirty="0">
                <a:latin typeface="+mn-lt"/>
              </a:rPr>
              <a:t>Specific Suggestions</a:t>
            </a:r>
            <a:endParaRPr lang="en-US" b="0" dirty="0">
              <a:latin typeface="+mn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457325"/>
            <a:ext cx="10934700" cy="4933949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more college credit training in high school for health fields</a:t>
            </a:r>
          </a:p>
          <a:p>
            <a:pPr marL="502920" lvl="2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 younger students in earlier (e.g., scrub camps)</a:t>
            </a:r>
          </a:p>
          <a:p>
            <a:pPr marL="502920" lvl="2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igh school program for public health degree</a:t>
            </a:r>
          </a:p>
          <a:p>
            <a:pPr marL="502920" lvl="2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incentives and tuition payment programs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Fast track programs where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feasible,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recognizing credential requirements may be an issue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training sites with partnerships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p</a:t>
            </a:r>
            <a:r>
              <a:rPr lang="en-US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ublic </a:t>
            </a:r>
            <a:r>
              <a:rPr lang="en-US" sz="3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ealth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asters degree 4+1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with loan repayment for graduates who stay in ND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24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630E5B-2223-BD3E-9DD4-602A8D05F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85003"/>
              </p:ext>
            </p:extLst>
          </p:nvPr>
        </p:nvGraphicFramePr>
        <p:xfrm>
          <a:off x="934589" y="1127505"/>
          <a:ext cx="10457311" cy="4939803"/>
        </p:xfrm>
        <a:graphic>
          <a:graphicData uri="http://schemas.openxmlformats.org/drawingml/2006/table">
            <a:tbl>
              <a:tblPr firstRow="1" bandRow="1"/>
              <a:tblGrid>
                <a:gridCol w="1923053">
                  <a:extLst>
                    <a:ext uri="{9D8B030D-6E8A-4147-A177-3AD203B41FA5}">
                      <a16:colId xmlns:a16="http://schemas.microsoft.com/office/drawing/2014/main" val="2298182677"/>
                    </a:ext>
                  </a:extLst>
                </a:gridCol>
                <a:gridCol w="8534258">
                  <a:extLst>
                    <a:ext uri="{9D8B030D-6E8A-4147-A177-3AD203B41FA5}">
                      <a16:colId xmlns:a16="http://schemas.microsoft.com/office/drawing/2014/main" val="2811957904"/>
                    </a:ext>
                  </a:extLst>
                </a:gridCol>
              </a:tblGrid>
              <a:tr h="14876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Continue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Interdisciplinary training, including collaborative care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Early exposure to healthcare as a career option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Build on public/private partnerships – grants/scholarships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Focus on healthy learning and practice communities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096746"/>
                  </a:ext>
                </a:extLst>
              </a:tr>
              <a:tr h="7335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Stop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Battling over guild and turf issues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183061"/>
                  </a:ext>
                </a:extLst>
              </a:tr>
              <a:tr h="25377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Add/Change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Enhance experiential training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Build well-being into various curricula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Expand training of non-traditional care giver models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Leverage appropriate telehealth/simulation training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Expand cross-NDUS programming and coordination of programs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Training and support re: strengths/needs of current and future generation faculty, staff and especially students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642460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2191949-F0AC-EC6E-CD2D-EE212E044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222"/>
            <a:ext cx="9875520" cy="1356360"/>
          </a:xfrm>
        </p:spPr>
        <p:txBody>
          <a:bodyPr>
            <a:normAutofit/>
          </a:bodyPr>
          <a:lstStyle/>
          <a:p>
            <a:r>
              <a:rPr lang="en-US" sz="4400" b="0" dirty="0">
                <a:latin typeface="+mn-lt"/>
              </a:rPr>
              <a:t>Themes for Today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67B1A344-037F-A042-1DD3-B208FE483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419100"/>
            <a:ext cx="2843319" cy="65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78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447675"/>
            <a:ext cx="6975201" cy="1356360"/>
          </a:xfrm>
        </p:spPr>
        <p:txBody>
          <a:bodyPr>
            <a:noAutofit/>
          </a:bodyPr>
          <a:lstStyle/>
          <a:p>
            <a:r>
              <a:rPr lang="en-US" sz="4400" b="0" dirty="0">
                <a:latin typeface="+mn-lt"/>
              </a:rPr>
              <a:t>Study Group Participants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698583"/>
            <a:ext cx="4804586" cy="5911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Casey Ryan – SBHE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Pamela Jo Johnson – NDSU Public Health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Joshua Wynne – UND SMHS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Jerry Rostad – NDUS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Melissa Fettig – </a:t>
            </a:r>
            <a:r>
              <a:rPr lang="en-US" sz="2400" dirty="0" err="1">
                <a:latin typeface="+mn-lt"/>
              </a:rPr>
              <a:t>MiSU</a:t>
            </a:r>
            <a:r>
              <a:rPr lang="en-US" sz="2400" dirty="0">
                <a:latin typeface="+mn-lt"/>
              </a:rPr>
              <a:t> Nursing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Darrold Bertsch – Coal Country Community Health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Nizar Wehbi – State Health Officer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Jacob Marley – DSU student</a:t>
            </a:r>
          </a:p>
          <a:p>
            <a:pPr>
              <a:lnSpc>
                <a:spcPct val="70000"/>
              </a:lnSpc>
            </a:pPr>
            <a:r>
              <a:rPr lang="en-US" sz="2400" dirty="0">
                <a:latin typeface="+mn-lt"/>
              </a:rPr>
              <a:t>Brad Bekkedahl – ND Senate</a:t>
            </a:r>
          </a:p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527C009-67D6-8BF2-D3A4-C15752902DF8}"/>
              </a:ext>
            </a:extLst>
          </p:cNvPr>
          <p:cNvSpPr txBox="1">
            <a:spLocks/>
          </p:cNvSpPr>
          <p:nvPr/>
        </p:nvSpPr>
        <p:spPr>
          <a:xfrm>
            <a:off x="6301918" y="1847850"/>
            <a:ext cx="4594682" cy="4170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+mn-lt"/>
              </a:rPr>
              <a:t>Doug Darling – LRSC (guest)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Mylynn Tufte – ND Nursing Association 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interviewee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Jon Allen – UND SMHS Simulation Center (discussant)</a:t>
            </a:r>
          </a:p>
          <a:p>
            <a:r>
              <a:rPr lang="en-US" sz="2400" dirty="0">
                <a:latin typeface="+mn-lt"/>
              </a:rPr>
              <a:t>Andy McLean – UND SMHS (discussant)</a:t>
            </a:r>
          </a:p>
          <a:p>
            <a:r>
              <a:rPr lang="en-US" sz="2400" dirty="0">
                <a:latin typeface="+mn-lt"/>
              </a:rPr>
              <a:t>Alan O’Neil – Unity Medical Center (discussant) </a:t>
            </a:r>
          </a:p>
        </p:txBody>
      </p:sp>
    </p:spTree>
    <p:extLst>
      <p:ext uri="{BB962C8B-B14F-4D97-AF65-F5344CB8AC3E}">
        <p14:creationId xmlns:p14="http://schemas.microsoft.com/office/powerpoint/2010/main" val="425771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ED001-689F-8C97-A861-A60E4FCD2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209032"/>
            <a:ext cx="10666095" cy="1356360"/>
          </a:xfrm>
        </p:spPr>
        <p:txBody>
          <a:bodyPr/>
          <a:lstStyle/>
          <a:p>
            <a:r>
              <a:rPr lang="en-US" b="0" dirty="0"/>
              <a:t>Generations of Faculty/Staff/Students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03DCE0B-32AA-7880-ED75-648F0F65C9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2451" y="1346884"/>
          <a:ext cx="11137044" cy="449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9">
                  <a:extLst>
                    <a:ext uri="{9D8B030D-6E8A-4147-A177-3AD203B41FA5}">
                      <a16:colId xmlns:a16="http://schemas.microsoft.com/office/drawing/2014/main" val="2725210594"/>
                    </a:ext>
                  </a:extLst>
                </a:gridCol>
                <a:gridCol w="2276475">
                  <a:extLst>
                    <a:ext uri="{9D8B030D-6E8A-4147-A177-3AD203B41FA5}">
                      <a16:colId xmlns:a16="http://schemas.microsoft.com/office/drawing/2014/main" val="3996188947"/>
                    </a:ext>
                  </a:extLst>
                </a:gridCol>
                <a:gridCol w="2181225">
                  <a:extLst>
                    <a:ext uri="{9D8B030D-6E8A-4147-A177-3AD203B41FA5}">
                      <a16:colId xmlns:a16="http://schemas.microsoft.com/office/drawing/2014/main" val="3211191317"/>
                    </a:ext>
                  </a:extLst>
                </a:gridCol>
                <a:gridCol w="2619375">
                  <a:extLst>
                    <a:ext uri="{9D8B030D-6E8A-4147-A177-3AD203B41FA5}">
                      <a16:colId xmlns:a16="http://schemas.microsoft.com/office/drawing/2014/main" val="1162804776"/>
                    </a:ext>
                  </a:extLst>
                </a:gridCol>
                <a:gridCol w="2154970">
                  <a:extLst>
                    <a:ext uri="{9D8B030D-6E8A-4147-A177-3AD203B41FA5}">
                      <a16:colId xmlns:a16="http://schemas.microsoft.com/office/drawing/2014/main" val="3880014013"/>
                    </a:ext>
                  </a:extLst>
                </a:gridCol>
              </a:tblGrid>
              <a:tr h="149827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u="none" dirty="0">
                          <a:solidFill>
                            <a:schemeClr val="bg1"/>
                          </a:solidFill>
                          <a:latin typeface="French Script MT" panose="03020402040607040605" pitchFamily="66" charset="0"/>
                        </a:rPr>
                        <a:t>Baby Boomers</a:t>
                      </a:r>
                    </a:p>
                    <a:p>
                      <a:r>
                        <a:rPr lang="en-US" sz="3600" u="none" dirty="0">
                          <a:solidFill>
                            <a:schemeClr val="bg1"/>
                          </a:solidFill>
                          <a:latin typeface="French Script MT" panose="03020402040607040605" pitchFamily="66" charset="0"/>
                        </a:rPr>
                        <a:t>(1946-1960)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Lucida Fax" panose="02060602050505020204" pitchFamily="18" charset="0"/>
                        </a:rPr>
                        <a:t>Generation                       X</a:t>
                      </a:r>
                    </a:p>
                    <a:p>
                      <a:r>
                        <a:rPr lang="en-US" sz="2400" dirty="0">
                          <a:latin typeface="Lucida Fax" panose="02060602050505020204" pitchFamily="18" charset="0"/>
                        </a:rPr>
                        <a:t>(1961-1980)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  <a:latin typeface="Brush Script MT" panose="03060802040406070304" pitchFamily="66" charset="0"/>
                        </a:rPr>
                        <a:t> 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Brush Script MT" panose="03060802040406070304" pitchFamily="66" charset="0"/>
                        </a:rPr>
                        <a:t>Millenials</a:t>
                      </a:r>
                      <a:endParaRPr lang="en-US" sz="3600" dirty="0">
                        <a:solidFill>
                          <a:schemeClr val="tx1"/>
                        </a:solidFill>
                        <a:latin typeface="Brush Script MT" panose="03060802040406070304" pitchFamily="66" charset="0"/>
                      </a:endParaRPr>
                    </a:p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latin typeface="Brush Script MT" panose="03060802040406070304" pitchFamily="66" charset="0"/>
                        </a:rPr>
                        <a:t> (1981-1994)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   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</a:rPr>
                        <a:t>iGen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(1994-2012)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909666"/>
                  </a:ext>
                </a:extLst>
              </a:tr>
              <a:tr h="1498279">
                <a:tc>
                  <a:txBody>
                    <a:bodyPr/>
                    <a:lstStyle/>
                    <a:p>
                      <a:r>
                        <a:rPr lang="en-US" sz="2000" dirty="0"/>
                        <a:t>Historical Events during Childhood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Civil Rights Movement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Vietnam War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Space Race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High Divorce Rates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Watergate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AIDS Epidemic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High Loan Debt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Declining Job Market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Helicopter Parents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   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  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Who is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</a:rPr>
                        <a:t>iGen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sz="2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203480"/>
                  </a:ext>
                </a:extLst>
              </a:tr>
              <a:tr h="1498279">
                <a:tc>
                  <a:txBody>
                    <a:bodyPr/>
                    <a:lstStyle/>
                    <a:p>
                      <a:r>
                        <a:rPr lang="en-US" sz="2000" dirty="0"/>
                        <a:t>Commonly Associated Characteristics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Individualistic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Strong Work Ethic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Competitive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Cynical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Independent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Family Focused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Digitally Connected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Optimistic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Focused on Self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   Who is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</a:rPr>
                        <a:t>iGen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sz="2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318534"/>
                  </a:ext>
                </a:extLst>
              </a:tr>
            </a:tbl>
          </a:graphicData>
        </a:graphic>
      </p:graphicFrame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6DC2880D-AB37-51D4-0625-89B474F304BE}"/>
              </a:ext>
            </a:extLst>
          </p:cNvPr>
          <p:cNvSpPr/>
          <p:nvPr/>
        </p:nvSpPr>
        <p:spPr>
          <a:xfrm>
            <a:off x="178958" y="6635949"/>
            <a:ext cx="475231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Seemiller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C, Grace M.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Generation Z: A Century in the Making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London: Routledge; 2019.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A39E302-931A-3B5B-AF8A-3072E57A7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3253" y="533400"/>
            <a:ext cx="2843319" cy="6537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EB415D-6054-267E-DB2D-A0C6B62B8B46}"/>
              </a:ext>
            </a:extLst>
          </p:cNvPr>
          <p:cNvSpPr txBox="1"/>
          <p:nvPr/>
        </p:nvSpPr>
        <p:spPr>
          <a:xfrm>
            <a:off x="295275" y="6324600"/>
            <a:ext cx="11508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From: </a:t>
            </a:r>
            <a:r>
              <a:rPr lang="en-US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Attardi</a:t>
            </a: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 et al, Adapting Strategically to Changing Times in Health Professions Education: A Generational Workshop for Educators. </a:t>
            </a:r>
            <a:r>
              <a:rPr lang="en-US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MedEdPORTAL</a:t>
            </a: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. 2021 Feb 1;17:11084</a:t>
            </a:r>
            <a:r>
              <a:rPr lang="en-US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353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278545" y="466803"/>
            <a:ext cx="11290190" cy="890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0" dirty="0"/>
              <a:t>What is distinctive about </a:t>
            </a:r>
            <a:r>
              <a:rPr lang="en-US" sz="3600" b="0" dirty="0" err="1"/>
              <a:t>iGen</a:t>
            </a:r>
            <a:r>
              <a:rPr lang="en-US" sz="3600" b="0" dirty="0"/>
              <a:t> (students)?</a:t>
            </a:r>
            <a:endParaRPr sz="3600" b="0" dirty="0"/>
          </a:p>
        </p:txBody>
      </p:sp>
      <p:sp>
        <p:nvSpPr>
          <p:cNvPr id="121" name="Google Shape;121;p16"/>
          <p:cNvSpPr txBox="1"/>
          <p:nvPr/>
        </p:nvSpPr>
        <p:spPr>
          <a:xfrm>
            <a:off x="2180507" y="1508042"/>
            <a:ext cx="4142508" cy="4154984"/>
          </a:xfrm>
          <a:prstGeom prst="rect">
            <a:avLst/>
          </a:prstGeom>
          <a:solidFill>
            <a:srgbClr val="9D41C7">
              <a:alpha val="3294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Characteristics</a:t>
            </a:r>
          </a:p>
          <a:p>
            <a:pPr marL="579438" marR="0" lvl="4" indent="-284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Integrity</a:t>
            </a:r>
          </a:p>
          <a:p>
            <a:pPr marL="914400" marR="0" lvl="5" indent="-3349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Honesty, Loyalty</a:t>
            </a:r>
          </a:p>
          <a:p>
            <a:pPr marL="579438" marR="0" lvl="4" indent="-284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Openness</a:t>
            </a:r>
          </a:p>
          <a:p>
            <a:pPr marL="914400" marR="0" lvl="5" indent="-3349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Creativity, Tolerance</a:t>
            </a:r>
          </a:p>
          <a:p>
            <a:pPr marL="579438" marR="0" lvl="4" indent="-284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Tenacity</a:t>
            </a:r>
          </a:p>
          <a:p>
            <a:pPr marL="914400" marR="0" lvl="5" indent="-3349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Eagerness, Determination</a:t>
            </a:r>
          </a:p>
          <a:p>
            <a:pPr marL="579438" marR="0" lvl="3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Care</a:t>
            </a:r>
          </a:p>
          <a:p>
            <a:pPr marL="914400" marR="0" lvl="5" indent="-3349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Compassion, Kindness</a:t>
            </a:r>
          </a:p>
        </p:txBody>
      </p:sp>
      <p:sp>
        <p:nvSpPr>
          <p:cNvPr id="122" name="Google Shape;122;p16"/>
          <p:cNvSpPr/>
          <p:nvPr/>
        </p:nvSpPr>
        <p:spPr>
          <a:xfrm>
            <a:off x="2227666" y="5864500"/>
            <a:ext cx="8073421" cy="680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Eckleberry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-Hunt J, Lick D, Hunt R. Is medical education ready for generation Z?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Journal of Graduate Medical Education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2018;10(4):378-381.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Seemiller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C, Grace M.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Generation Z: A Century in the Making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London: Routledge; 2019.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Wells T, Fishman EK, Horton KM, Rowe SP. Meet generation Z...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Journal of the American College of Radiology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2018;15(12):1791-1793.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Twenge JM.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iGen: Why Today’s Super-Connected Kids Are Growing up Less Rebellious..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.New York: Atria Books; 2017.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14A07B-F865-254F-8CAB-E7224ECA121F}"/>
              </a:ext>
            </a:extLst>
          </p:cNvPr>
          <p:cNvSpPr txBox="1"/>
          <p:nvPr/>
        </p:nvSpPr>
        <p:spPr>
          <a:xfrm>
            <a:off x="6635994" y="1908092"/>
            <a:ext cx="5001823" cy="3416320"/>
          </a:xfrm>
          <a:prstGeom prst="rect">
            <a:avLst/>
          </a:prstGeom>
          <a:solidFill>
            <a:srgbClr val="9D41C7">
              <a:alpha val="50196"/>
            </a:srgbClr>
          </a:solidFill>
        </p:spPr>
        <p:txBody>
          <a:bodyPr wrap="square" rtlCol="0" anchor="t">
            <a:spAutoFit/>
          </a:bodyPr>
          <a:lstStyle/>
          <a:p>
            <a:pPr marL="295275" marR="0" lvl="5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Distinctive Features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How they spend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their time </a:t>
            </a:r>
          </a:p>
          <a:p>
            <a:pPr marL="1203325" marR="0" lvl="7" indent="-2809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Calibri"/>
                <a:sym typeface="Calibri"/>
              </a:rPr>
              <a:t>U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biquitous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 technology (smartphones)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How they behave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autious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+mn-cs"/>
              </a:rPr>
              <a:t>, </a:t>
            </a:r>
            <a:r>
              <a:rPr lang="en-US" sz="2400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ragmatic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How they socialize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Less verbal and social skills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ttention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span deficits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100C9BD-DEE8-D541-A4F8-1F82925CAB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60" b="58516"/>
          <a:stretch/>
        </p:blipFill>
        <p:spPr>
          <a:xfrm>
            <a:off x="313796" y="2246293"/>
            <a:ext cx="1706547" cy="1810872"/>
          </a:xfrm>
          <a:prstGeom prst="rect">
            <a:avLst/>
          </a:prstGeom>
        </p:spPr>
      </p:pic>
      <p:pic>
        <p:nvPicPr>
          <p:cNvPr id="2" name="Picture 1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E2D5F7B7-9BBF-D473-6AE9-0E4CD40EC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AF79D0F-1903-774A-B219-2997574ACEB7}"/>
              </a:ext>
            </a:extLst>
          </p:cNvPr>
          <p:cNvSpPr/>
          <p:nvPr/>
        </p:nvSpPr>
        <p:spPr>
          <a:xfrm>
            <a:off x="278545" y="3209925"/>
            <a:ext cx="1788808" cy="63817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2FA93-6D7E-30C9-DD5A-B9C52DCD2F57}"/>
              </a:ext>
            </a:extLst>
          </p:cNvPr>
          <p:cNvSpPr txBox="1"/>
          <p:nvPr/>
        </p:nvSpPr>
        <p:spPr>
          <a:xfrm>
            <a:off x="1240998" y="6626658"/>
            <a:ext cx="11508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From: </a:t>
            </a:r>
            <a:r>
              <a:rPr lang="en-US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Attardi</a:t>
            </a: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 et al, Adapting Strategically to Changing Times in Health Professions Education: A Generational Workshop for Educators. </a:t>
            </a:r>
            <a:r>
              <a:rPr lang="en-US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MedEdPORTAL</a:t>
            </a:r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. 2021 Feb 1;17:11084. </a:t>
            </a:r>
          </a:p>
        </p:txBody>
      </p:sp>
    </p:spTree>
    <p:extLst>
      <p:ext uri="{BB962C8B-B14F-4D97-AF65-F5344CB8AC3E}">
        <p14:creationId xmlns:p14="http://schemas.microsoft.com/office/powerpoint/2010/main" val="241333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634" y="2082252"/>
            <a:ext cx="8589665" cy="2775497"/>
          </a:xfrm>
        </p:spPr>
        <p:txBody>
          <a:bodyPr>
            <a:noAutofit/>
          </a:bodyPr>
          <a:lstStyle/>
          <a:p>
            <a:pPr algn="ctr"/>
            <a:r>
              <a:rPr lang="en-US" sz="4400" b="0" dirty="0">
                <a:latin typeface="+mn-lt"/>
              </a:rPr>
              <a:t>Core Concepts</a:t>
            </a:r>
            <a:br>
              <a:rPr lang="en-US" sz="4400" b="0" dirty="0">
                <a:latin typeface="+mn-lt"/>
              </a:rPr>
            </a:br>
            <a:br>
              <a:rPr lang="en-US" sz="4400" b="0" dirty="0">
                <a:latin typeface="+mn-lt"/>
              </a:rPr>
            </a:br>
            <a:r>
              <a:rPr lang="en-US" sz="4400" b="0" dirty="0">
                <a:latin typeface="+mn-lt"/>
              </a:rPr>
              <a:t>GROW</a:t>
            </a:r>
            <a:br>
              <a:rPr lang="en-US" sz="4400" b="0" dirty="0">
                <a:latin typeface="+mn-lt"/>
              </a:rPr>
            </a:br>
            <a:r>
              <a:rPr lang="en-US" sz="3200" b="0" dirty="0">
                <a:latin typeface="+mn-lt"/>
              </a:rPr>
              <a:t>Get More Scholarships and Student Support</a:t>
            </a:r>
            <a:br>
              <a:rPr lang="en-US" sz="3200" b="0" dirty="0">
                <a:latin typeface="+mn-lt"/>
              </a:rPr>
            </a:br>
            <a:r>
              <a:rPr lang="en-US" sz="3200" b="0" dirty="0">
                <a:latin typeface="+mn-lt"/>
              </a:rPr>
              <a:t>Resource Sharing</a:t>
            </a:r>
            <a:br>
              <a:rPr lang="en-US" sz="3200" b="0" dirty="0">
                <a:latin typeface="+mn-lt"/>
              </a:rPr>
            </a:br>
            <a:r>
              <a:rPr lang="en-US" sz="3200" b="0" dirty="0">
                <a:latin typeface="+mn-lt"/>
              </a:rPr>
              <a:t>Opportunities</a:t>
            </a:r>
            <a:br>
              <a:rPr lang="en-US" sz="3200" b="0" dirty="0">
                <a:latin typeface="+mn-lt"/>
              </a:rPr>
            </a:br>
            <a:r>
              <a:rPr lang="en-US" sz="3200" b="0" dirty="0">
                <a:latin typeface="+mn-lt"/>
              </a:rPr>
              <a:t>Working Partnerships</a:t>
            </a:r>
            <a:br>
              <a:rPr lang="en-US" sz="4400" b="0" dirty="0">
                <a:latin typeface="+mn-lt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4400" b="0" dirty="0">
              <a:latin typeface="+mn-lt"/>
            </a:endParaRP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38816-4AE7-EAFD-4F38-7A9A08DECCB2}"/>
              </a:ext>
            </a:extLst>
          </p:cNvPr>
          <p:cNvSpPr txBox="1">
            <a:spLocks/>
          </p:cNvSpPr>
          <p:nvPr/>
        </p:nvSpPr>
        <p:spPr>
          <a:xfrm>
            <a:off x="1626287" y="5664128"/>
            <a:ext cx="9106211" cy="652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70000"/>
              </a:lnSpc>
              <a:buNone/>
            </a:pPr>
            <a:r>
              <a:rPr lang="en-US" sz="3600" i="1" u="sng" dirty="0">
                <a:solidFill>
                  <a:srgbClr val="00407A"/>
                </a:solidFill>
                <a:latin typeface="+mn-lt"/>
              </a:rPr>
              <a:t>Commend</a:t>
            </a:r>
            <a:r>
              <a:rPr lang="en-US" sz="2400" dirty="0">
                <a:latin typeface="+mn-lt"/>
              </a:rPr>
              <a:t>, </a:t>
            </a:r>
            <a:r>
              <a:rPr lang="en-US" sz="3600" i="1" u="sng" dirty="0">
                <a:solidFill>
                  <a:srgbClr val="00407A"/>
                </a:solidFill>
                <a:latin typeface="+mn-lt"/>
              </a:rPr>
              <a:t>Endorse</a:t>
            </a:r>
            <a:r>
              <a:rPr lang="en-US" sz="2400" dirty="0">
                <a:latin typeface="+mn-lt"/>
              </a:rPr>
              <a:t>, </a:t>
            </a:r>
            <a:r>
              <a:rPr lang="en-US" sz="3600" i="1" u="sng" dirty="0">
                <a:solidFill>
                  <a:srgbClr val="00407A"/>
                </a:solidFill>
                <a:latin typeface="+mn-lt"/>
              </a:rPr>
              <a:t>Call to Action</a:t>
            </a:r>
          </a:p>
        </p:txBody>
      </p:sp>
    </p:spTree>
    <p:extLst>
      <p:ext uri="{BB962C8B-B14F-4D97-AF65-F5344CB8AC3E}">
        <p14:creationId xmlns:p14="http://schemas.microsoft.com/office/powerpoint/2010/main" val="282183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269344"/>
            <a:ext cx="6975201" cy="1356360"/>
          </a:xfrm>
        </p:spPr>
        <p:txBody>
          <a:bodyPr>
            <a:noAutofit/>
          </a:bodyPr>
          <a:lstStyle/>
          <a:p>
            <a:r>
              <a:rPr lang="en-US" sz="4400" b="0" dirty="0">
                <a:latin typeface="+mn-lt"/>
              </a:rPr>
              <a:t>Core Concepts - GROW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974809"/>
            <a:ext cx="10500536" cy="4038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400"/>
              </a:spcAft>
            </a:pPr>
            <a:r>
              <a:rPr lang="en-US" sz="3000" dirty="0">
                <a:solidFill>
                  <a:srgbClr val="0070C0"/>
                </a:solidFill>
                <a:latin typeface="+mn-lt"/>
              </a:rPr>
              <a:t>Get more scholarships and student support </a:t>
            </a:r>
            <a:r>
              <a:rPr lang="en-US" sz="3000" dirty="0">
                <a:latin typeface="+mn-lt"/>
              </a:rPr>
              <a:t>– To increase student interest in a healthcare delivery or other health professions career, need to optimize and incentivize the educational/training opportunities</a:t>
            </a:r>
          </a:p>
          <a:p>
            <a:pPr>
              <a:lnSpc>
                <a:spcPct val="100000"/>
              </a:lnSpc>
              <a:spcAft>
                <a:spcPts val="1400"/>
              </a:spcAft>
            </a:pPr>
            <a:r>
              <a:rPr lang="en-US" sz="3000" dirty="0">
                <a:solidFill>
                  <a:srgbClr val="0070C0"/>
                </a:solidFill>
                <a:latin typeface="+mn-lt"/>
              </a:rPr>
              <a:t>Resource sharing </a:t>
            </a:r>
            <a:r>
              <a:rPr lang="en-US" sz="3000" dirty="0">
                <a:latin typeface="+mn-lt"/>
              </a:rPr>
              <a:t>– There are potential major gains to be garnered by better coordinating certain educational activities across the NDUS (such as simulation training or curriculum related to artificial intelligence, for example)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0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142875"/>
            <a:ext cx="6975201" cy="1356360"/>
          </a:xfrm>
        </p:spPr>
        <p:txBody>
          <a:bodyPr>
            <a:noAutofit/>
          </a:bodyPr>
          <a:lstStyle/>
          <a:p>
            <a:r>
              <a:rPr lang="en-US" sz="4400" b="0" dirty="0">
                <a:latin typeface="+mn-lt"/>
              </a:rPr>
              <a:t>Core Concepts - GROW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352425" y="1263311"/>
            <a:ext cx="11049000" cy="567088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400"/>
              </a:spcAft>
            </a:pPr>
            <a:r>
              <a:rPr lang="en-US" sz="3700" dirty="0">
                <a:solidFill>
                  <a:srgbClr val="0070C0"/>
                </a:solidFill>
                <a:latin typeface="+mn-lt"/>
              </a:rPr>
              <a:t>Opportunities</a:t>
            </a:r>
            <a:r>
              <a:rPr lang="en-US" sz="3700" dirty="0">
                <a:latin typeface="+mn-lt"/>
              </a:rPr>
              <a:t> – Perhaps the most attractive (albeit the most “politically” sensitive) are those opportunities that cross school or institution lines of the constituent NDUS institutions</a:t>
            </a:r>
          </a:p>
          <a:p>
            <a:pPr>
              <a:lnSpc>
                <a:spcPct val="100000"/>
              </a:lnSpc>
              <a:spcAft>
                <a:spcPts val="1400"/>
              </a:spcAft>
            </a:pPr>
            <a:r>
              <a:rPr lang="en-US" sz="3700" dirty="0">
                <a:solidFill>
                  <a:srgbClr val="0070C0"/>
                </a:solidFill>
                <a:latin typeface="+mn-lt"/>
              </a:rPr>
              <a:t>Working partnerships </a:t>
            </a:r>
            <a:r>
              <a:rPr lang="en-US" sz="3700" dirty="0">
                <a:latin typeface="+mn-lt"/>
              </a:rPr>
              <a:t>– Because of the close relationship between NDUS institutions and healthcare delivery organizations across the state, there has always been an essential “public-private” partnership between the various organizations; these can be further grown and encouraged, including those in rural communities</a:t>
            </a:r>
          </a:p>
          <a:p>
            <a:pPr lvl="1">
              <a:lnSpc>
                <a:spcPct val="100000"/>
              </a:lnSpc>
              <a:spcAft>
                <a:spcPts val="1400"/>
              </a:spcAft>
            </a:pPr>
            <a:r>
              <a:rPr lang="en-US" sz="3700" dirty="0">
                <a:latin typeface="+mn-lt"/>
              </a:rPr>
              <a:t>The various partners in this PPP share a tight alignment between student enrollment (NDUS) and subsequent healthcare workforce supply (healthcare delivery organizations)</a:t>
            </a:r>
          </a:p>
          <a:p>
            <a:pPr lvl="1">
              <a:lnSpc>
                <a:spcPct val="100000"/>
              </a:lnSpc>
              <a:spcAft>
                <a:spcPts val="1400"/>
              </a:spcAft>
            </a:pPr>
            <a:r>
              <a:rPr lang="en-US" sz="3700" dirty="0">
                <a:latin typeface="+mn-lt"/>
              </a:rPr>
              <a:t>Other partnerships include NDDHHS, private industry, etc.</a:t>
            </a:r>
          </a:p>
          <a:p>
            <a:pPr>
              <a:lnSpc>
                <a:spcPct val="100000"/>
              </a:lnSpc>
              <a:spcAft>
                <a:spcPts val="1400"/>
              </a:spcAft>
            </a:pPr>
            <a:endParaRPr lang="en-US" sz="2400" dirty="0">
              <a:latin typeface="+mn-lt"/>
            </a:endParaRPr>
          </a:p>
          <a:p>
            <a:pPr>
              <a:lnSpc>
                <a:spcPct val="100000"/>
              </a:lnSpc>
              <a:spcAft>
                <a:spcPts val="1400"/>
              </a:spcAft>
            </a:pPr>
            <a:endParaRPr lang="en-US" sz="2400" dirty="0">
              <a:latin typeface="+mn-lt"/>
            </a:endParaRPr>
          </a:p>
          <a:p>
            <a:pPr>
              <a:lnSpc>
                <a:spcPct val="100000"/>
              </a:lnSpc>
              <a:spcAft>
                <a:spcPts val="14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65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5BE8855-EE2C-2AE6-7EA0-B42E9FA78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25" y="252296"/>
            <a:ext cx="9875520" cy="1356360"/>
          </a:xfrm>
        </p:spPr>
        <p:txBody>
          <a:bodyPr>
            <a:normAutofit/>
          </a:bodyPr>
          <a:lstStyle/>
          <a:p>
            <a:r>
              <a:rPr lang="en-US" sz="4400" b="0" dirty="0">
                <a:latin typeface="+mn-lt"/>
              </a:rPr>
              <a:t>Areas For Programmatic Focus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725" y="1490546"/>
            <a:ext cx="10875022" cy="5016574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>
                <a:latin typeface="+mn-lt"/>
              </a:rPr>
              <a:t>Artificial intelligence and machine learning</a:t>
            </a:r>
          </a:p>
          <a:p>
            <a:r>
              <a:rPr lang="en-US" sz="2600" dirty="0">
                <a:latin typeface="+mn-lt"/>
              </a:rPr>
              <a:t>Limited number of in-state clinical training sites</a:t>
            </a:r>
          </a:p>
          <a:p>
            <a:r>
              <a:rPr lang="en-US" sz="2600" dirty="0">
                <a:latin typeface="+mn-lt"/>
              </a:rPr>
              <a:t>Difficulty in attracting and retaining faculty (especially in nursing programs)</a:t>
            </a:r>
          </a:p>
          <a:p>
            <a:r>
              <a:rPr lang="en-US" sz="2600" b="0" dirty="0">
                <a:latin typeface="+mn-lt"/>
              </a:rPr>
              <a:t>Enhanced education and training in virtual </a:t>
            </a:r>
            <a:r>
              <a:rPr lang="en-US" sz="2600" dirty="0">
                <a:latin typeface="+mn-lt"/>
              </a:rPr>
              <a:t>c</a:t>
            </a:r>
            <a:r>
              <a:rPr lang="en-US" sz="2600" b="0" dirty="0">
                <a:latin typeface="+mn-lt"/>
              </a:rPr>
              <a:t>are </a:t>
            </a:r>
            <a:r>
              <a:rPr lang="en-US" sz="2600" dirty="0">
                <a:latin typeface="+mn-lt"/>
              </a:rPr>
              <a:t>m</a:t>
            </a:r>
            <a:r>
              <a:rPr lang="en-US" sz="2600" b="0" dirty="0">
                <a:latin typeface="+mn-lt"/>
              </a:rPr>
              <a:t>edicine (telehealth, wearable devices, etc.)</a:t>
            </a:r>
          </a:p>
          <a:p>
            <a:r>
              <a:rPr lang="en-US" sz="2600" b="0" dirty="0">
                <a:latin typeface="+mn-lt"/>
              </a:rPr>
              <a:t>Enhanced education and training </a:t>
            </a:r>
            <a:r>
              <a:rPr lang="en-US" sz="2600" dirty="0">
                <a:latin typeface="+mn-lt"/>
              </a:rPr>
              <a:t>u</a:t>
            </a:r>
            <a:r>
              <a:rPr lang="en-US" sz="2600" b="0" dirty="0">
                <a:latin typeface="+mn-lt"/>
              </a:rPr>
              <a:t>tilizing </a:t>
            </a:r>
            <a:r>
              <a:rPr lang="en-US" sz="2600" dirty="0">
                <a:latin typeface="+mn-lt"/>
              </a:rPr>
              <a:t>s</a:t>
            </a:r>
            <a:r>
              <a:rPr lang="en-US" sz="2600" b="0" dirty="0">
                <a:latin typeface="+mn-lt"/>
              </a:rPr>
              <a:t>imulation</a:t>
            </a:r>
          </a:p>
          <a:p>
            <a:r>
              <a:rPr lang="en-US" sz="2600" b="0" dirty="0">
                <a:latin typeface="+mn-lt"/>
              </a:rPr>
              <a:t>Expanded public and population </a:t>
            </a:r>
            <a:r>
              <a:rPr lang="en-US" sz="2600" dirty="0">
                <a:latin typeface="+mn-lt"/>
              </a:rPr>
              <a:t>h</a:t>
            </a:r>
            <a:r>
              <a:rPr lang="en-US" sz="2600" b="0" dirty="0">
                <a:latin typeface="+mn-lt"/>
              </a:rPr>
              <a:t>ealth </a:t>
            </a:r>
            <a:r>
              <a:rPr lang="en-US" sz="2600" dirty="0">
                <a:latin typeface="+mn-lt"/>
              </a:rPr>
              <a:t>p</a:t>
            </a:r>
            <a:r>
              <a:rPr lang="en-US" sz="2600" b="0" dirty="0">
                <a:latin typeface="+mn-lt"/>
              </a:rPr>
              <a:t>rogramming</a:t>
            </a:r>
          </a:p>
          <a:p>
            <a:r>
              <a:rPr lang="en-US" sz="2600" b="0" dirty="0">
                <a:latin typeface="+mn-lt"/>
              </a:rPr>
              <a:t>Enhanced training in elderly </a:t>
            </a:r>
            <a:r>
              <a:rPr lang="en-US" sz="2600" dirty="0">
                <a:latin typeface="+mn-lt"/>
              </a:rPr>
              <a:t>c</a:t>
            </a:r>
            <a:r>
              <a:rPr lang="en-US" sz="2600" b="0" dirty="0">
                <a:latin typeface="+mn-lt"/>
              </a:rPr>
              <a:t>are </a:t>
            </a:r>
          </a:p>
          <a:p>
            <a:r>
              <a:rPr lang="en-US" sz="2600" b="0" dirty="0">
                <a:latin typeface="+mn-lt"/>
              </a:rPr>
              <a:t>Enhanced training in behavioral and mental </a:t>
            </a:r>
            <a:r>
              <a:rPr lang="en-US" sz="2600" dirty="0">
                <a:latin typeface="+mn-lt"/>
              </a:rPr>
              <a:t>h</a:t>
            </a:r>
            <a:r>
              <a:rPr lang="en-US" sz="2600" b="0" dirty="0">
                <a:latin typeface="+mn-lt"/>
              </a:rPr>
              <a:t>ealth </a:t>
            </a:r>
            <a:r>
              <a:rPr lang="en-US" sz="2600" dirty="0">
                <a:latin typeface="+mn-lt"/>
              </a:rPr>
              <a:t>i</a:t>
            </a:r>
            <a:r>
              <a:rPr lang="en-US" sz="2600" b="0" dirty="0">
                <a:latin typeface="+mn-lt"/>
              </a:rPr>
              <a:t>ssues</a:t>
            </a:r>
          </a:p>
          <a:p>
            <a:r>
              <a:rPr lang="en-US" sz="2600" b="0" dirty="0">
                <a:latin typeface="+mn-lt"/>
              </a:rPr>
              <a:t>What did </a:t>
            </a:r>
            <a:r>
              <a:rPr lang="en-US" sz="2600" dirty="0">
                <a:latin typeface="+mn-lt"/>
              </a:rPr>
              <a:t>w</a:t>
            </a:r>
            <a:r>
              <a:rPr lang="en-US" sz="2600" b="0" dirty="0">
                <a:latin typeface="+mn-lt"/>
              </a:rPr>
              <a:t>e </a:t>
            </a:r>
            <a:r>
              <a:rPr lang="en-US" sz="2600" dirty="0">
                <a:latin typeface="+mn-lt"/>
              </a:rPr>
              <a:t>l</a:t>
            </a:r>
            <a:r>
              <a:rPr lang="en-US" sz="2600" b="0" dirty="0">
                <a:latin typeface="+mn-lt"/>
              </a:rPr>
              <a:t>earn from the </a:t>
            </a:r>
            <a:r>
              <a:rPr lang="en-US" sz="2600" dirty="0">
                <a:latin typeface="+mn-lt"/>
              </a:rPr>
              <a:t>p</a:t>
            </a:r>
            <a:r>
              <a:rPr lang="en-US" sz="2600" b="0" dirty="0">
                <a:latin typeface="+mn-lt"/>
              </a:rPr>
              <a:t>andemic </a:t>
            </a:r>
            <a:r>
              <a:rPr lang="en-US" sz="2600" dirty="0">
                <a:latin typeface="+mn-lt"/>
              </a:rPr>
              <a:t>t</a:t>
            </a:r>
            <a:r>
              <a:rPr lang="en-US" sz="2600" b="0" dirty="0">
                <a:latin typeface="+mn-lt"/>
              </a:rPr>
              <a:t>hat </a:t>
            </a:r>
            <a:r>
              <a:rPr lang="en-US" sz="2600" dirty="0">
                <a:latin typeface="+mn-lt"/>
              </a:rPr>
              <a:t>s</a:t>
            </a:r>
            <a:r>
              <a:rPr lang="en-US" sz="2600" b="0" dirty="0">
                <a:latin typeface="+mn-lt"/>
              </a:rPr>
              <a:t>hould </a:t>
            </a:r>
            <a:r>
              <a:rPr lang="en-US" sz="2600" dirty="0">
                <a:latin typeface="+mn-lt"/>
              </a:rPr>
              <a:t>i</a:t>
            </a:r>
            <a:r>
              <a:rPr lang="en-US" sz="2600" b="0" dirty="0">
                <a:latin typeface="+mn-lt"/>
              </a:rPr>
              <a:t>nform </a:t>
            </a:r>
            <a:r>
              <a:rPr lang="en-US" sz="2600" dirty="0">
                <a:latin typeface="+mn-lt"/>
              </a:rPr>
              <a:t>o</a:t>
            </a:r>
            <a:r>
              <a:rPr lang="en-US" sz="2600" b="0" dirty="0">
                <a:latin typeface="+mn-lt"/>
              </a:rPr>
              <a:t>ur </a:t>
            </a:r>
            <a:r>
              <a:rPr lang="en-US" sz="2600" dirty="0">
                <a:latin typeface="+mn-lt"/>
              </a:rPr>
              <a:t>h</a:t>
            </a:r>
            <a:r>
              <a:rPr lang="en-US" sz="2600" b="0" dirty="0">
                <a:latin typeface="+mn-lt"/>
              </a:rPr>
              <a:t>ealthcare </a:t>
            </a:r>
            <a:r>
              <a:rPr lang="en-US" sz="2600" dirty="0">
                <a:latin typeface="+mn-lt"/>
              </a:rPr>
              <a:t>e</a:t>
            </a:r>
            <a:r>
              <a:rPr lang="en-US" sz="2600" b="0" dirty="0">
                <a:latin typeface="+mn-lt"/>
              </a:rPr>
              <a:t>ducational and training programming </a:t>
            </a:r>
            <a:r>
              <a:rPr lang="en-US" sz="2600" dirty="0">
                <a:latin typeface="+mn-lt"/>
              </a:rPr>
              <a:t>g</a:t>
            </a:r>
            <a:r>
              <a:rPr lang="en-US" sz="2600" b="0" dirty="0">
                <a:latin typeface="+mn-lt"/>
              </a:rPr>
              <a:t>oing </a:t>
            </a:r>
            <a:r>
              <a:rPr lang="en-US" sz="2600" dirty="0">
                <a:latin typeface="+mn-lt"/>
              </a:rPr>
              <a:t>f</a:t>
            </a:r>
            <a:r>
              <a:rPr lang="en-US" sz="2600" b="0" dirty="0">
                <a:latin typeface="+mn-lt"/>
              </a:rPr>
              <a:t>orward?</a:t>
            </a: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96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003688-4765-45A0-49F2-28EDF2F44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b="0" dirty="0">
              <a:latin typeface="+mn-lt"/>
            </a:endParaRPr>
          </a:p>
          <a:p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1B918C-2D50-96D1-2510-5DFB0CC1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391701"/>
              </p:ext>
            </p:extLst>
          </p:nvPr>
        </p:nvGraphicFramePr>
        <p:xfrm>
          <a:off x="676275" y="1369640"/>
          <a:ext cx="9734550" cy="4985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7275">
                  <a:extLst>
                    <a:ext uri="{9D8B030D-6E8A-4147-A177-3AD203B41FA5}">
                      <a16:colId xmlns:a16="http://schemas.microsoft.com/office/drawing/2014/main" val="930810660"/>
                    </a:ext>
                  </a:extLst>
                </a:gridCol>
                <a:gridCol w="4867275">
                  <a:extLst>
                    <a:ext uri="{9D8B030D-6E8A-4147-A177-3AD203B41FA5}">
                      <a16:colId xmlns:a16="http://schemas.microsoft.com/office/drawing/2014/main" val="2352659596"/>
                    </a:ext>
                  </a:extLst>
                </a:gridCol>
              </a:tblGrid>
              <a:tr h="830848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Area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Proposed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768646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Artificial intelligence/machine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Call to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23011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Limited number of clinical training slots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04355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Difficulty in attracting and retaining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Call to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32268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in virtual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315273"/>
                  </a:ext>
                </a:extLst>
              </a:tr>
              <a:tr h="830848">
                <a:tc>
                  <a:txBody>
                    <a:bodyPr/>
                    <a:lstStyle/>
                    <a:p>
                      <a:r>
                        <a:rPr lang="en-US" sz="2300" dirty="0"/>
                        <a:t>Enhanced education using 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Commend/Endorse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86712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0E81230-70CA-BCF1-375E-BC9905F2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80" y="227278"/>
            <a:ext cx="9875520" cy="1356360"/>
          </a:xfrm>
        </p:spPr>
        <p:txBody>
          <a:bodyPr>
            <a:normAutofit/>
          </a:bodyPr>
          <a:lstStyle/>
          <a:p>
            <a:r>
              <a:rPr lang="en-US" sz="4400" b="0" dirty="0">
                <a:latin typeface="+mn-lt"/>
              </a:rPr>
              <a:t>Areas For Programmatic Focus</a:t>
            </a:r>
          </a:p>
        </p:txBody>
      </p:sp>
    </p:spTree>
    <p:extLst>
      <p:ext uri="{BB962C8B-B14F-4D97-AF65-F5344CB8AC3E}">
        <p14:creationId xmlns:p14="http://schemas.microsoft.com/office/powerpoint/2010/main" val="285319714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DUS PPT template 2022.potx" id="{DF535290-B0B1-4A51-B265-35C445AB3207}" vid="{3AE6B686-C2AD-46B2-A248-0CF51D5484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322E2859EA04480C0C6770A34B461" ma:contentTypeVersion="13" ma:contentTypeDescription="Create a new document." ma:contentTypeScope="" ma:versionID="e7ea2cf009fe337070c28344bdea1d32">
  <xsd:schema xmlns:xsd="http://www.w3.org/2001/XMLSchema" xmlns:xs="http://www.w3.org/2001/XMLSchema" xmlns:p="http://schemas.microsoft.com/office/2006/metadata/properties" xmlns:ns2="a22fb1fb-4506-419e-9ae5-caa48fd26b25" xmlns:ns3="6409aea7-142b-4a17-91e3-ac20f39121ad" targetNamespace="http://schemas.microsoft.com/office/2006/metadata/properties" ma:root="true" ma:fieldsID="4d79c71df06e012a9628ba5fca4bda1b" ns2:_="" ns3:_="">
    <xsd:import namespace="a22fb1fb-4506-419e-9ae5-caa48fd26b25"/>
    <xsd:import namespace="6409aea7-142b-4a17-91e3-ac20f39121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fb1fb-4506-419e-9ae5-caa48fd26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9aea7-142b-4a17-91e3-ac20f39121a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ce97245-1d1c-4fc8-bc04-753aa03d46c3}" ma:internalName="TaxCatchAll" ma:showField="CatchAllData" ma:web="6409aea7-142b-4a17-91e3-ac20f39121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2fb1fb-4506-419e-9ae5-caa48fd26b25">
      <Terms xmlns="http://schemas.microsoft.com/office/infopath/2007/PartnerControls"/>
    </lcf76f155ced4ddcb4097134ff3c332f>
    <TaxCatchAll xmlns="6409aea7-142b-4a17-91e3-ac20f39121ad" xsi:nil="true"/>
  </documentManagement>
</p:properties>
</file>

<file path=customXml/itemProps1.xml><?xml version="1.0" encoding="utf-8"?>
<ds:datastoreItem xmlns:ds="http://schemas.openxmlformats.org/officeDocument/2006/customXml" ds:itemID="{0F5E870A-FA0A-455B-81C6-F1A5F764B6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C7161D-B2BA-444B-BF98-5F6A8DEC7261}"/>
</file>

<file path=customXml/itemProps3.xml><?xml version="1.0" encoding="utf-8"?>
<ds:datastoreItem xmlns:ds="http://schemas.openxmlformats.org/officeDocument/2006/customXml" ds:itemID="{E5C9B390-3503-4A89-AACF-A85EFDBFBE91}"/>
</file>

<file path=docProps/app.xml><?xml version="1.0" encoding="utf-8"?>
<Properties xmlns="http://schemas.openxmlformats.org/officeDocument/2006/extended-properties" xmlns:vt="http://schemas.openxmlformats.org/officeDocument/2006/docPropsVTypes">
  <Template>NDUS PPT template 2022 w green and blue border</Template>
  <TotalTime>1119</TotalTime>
  <Words>1119</Words>
  <Application>Microsoft Office PowerPoint</Application>
  <PresentationFormat>Widescreen</PresentationFormat>
  <Paragraphs>201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Brush Script MT</vt:lpstr>
      <vt:lpstr>Calibri</vt:lpstr>
      <vt:lpstr>Corbel</vt:lpstr>
      <vt:lpstr>French Script MT</vt:lpstr>
      <vt:lpstr>Lucida Fax</vt:lpstr>
      <vt:lpstr>Tahoma</vt:lpstr>
      <vt:lpstr>Wingdings</vt:lpstr>
      <vt:lpstr>Basis</vt:lpstr>
      <vt:lpstr>PowerPoint Presentation</vt:lpstr>
      <vt:lpstr>Study Group Participants</vt:lpstr>
      <vt:lpstr>Generations of Faculty/Staff/Students</vt:lpstr>
      <vt:lpstr>What is distinctive about iGen (students)?</vt:lpstr>
      <vt:lpstr>Core Concepts  GROW Get More Scholarships and Student Support Resource Sharing Opportunities Working Partnerships  </vt:lpstr>
      <vt:lpstr>Core Concepts - GROW</vt:lpstr>
      <vt:lpstr>Core Concepts - GROW</vt:lpstr>
      <vt:lpstr>Areas For Programmatic Focus</vt:lpstr>
      <vt:lpstr>Areas For Programmatic Focus</vt:lpstr>
      <vt:lpstr>Areas For Programmatic Focus</vt:lpstr>
      <vt:lpstr>Needs</vt:lpstr>
      <vt:lpstr>Needs</vt:lpstr>
      <vt:lpstr>Specific Suggestions</vt:lpstr>
      <vt:lpstr>Themes for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Rostad</dc:creator>
  <cp:lastModifiedBy>Wynne, Joshua</cp:lastModifiedBy>
  <cp:revision>17</cp:revision>
  <cp:lastPrinted>2023-04-27T16:17:37Z</cp:lastPrinted>
  <dcterms:created xsi:type="dcterms:W3CDTF">2022-04-28T13:06:59Z</dcterms:created>
  <dcterms:modified xsi:type="dcterms:W3CDTF">2023-10-31T17:15:26Z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0x010100393322E2859EA04480C0C6770A34B461</vt:lpwstr>
  </property>
</Properties>
</file>