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80" r:id="rId1"/>
  </p:sldMasterIdLst>
  <p:notesMasterIdLst>
    <p:notesMasterId r:id="rId17"/>
  </p:notesMasterIdLst>
  <p:handoutMasterIdLst>
    <p:handoutMasterId r:id="rId18"/>
  </p:handoutMasterIdLst>
  <p:sldIdLst>
    <p:sldId id="325" r:id="rId2"/>
    <p:sldId id="873" r:id="rId3"/>
    <p:sldId id="885" r:id="rId4"/>
    <p:sldId id="886" r:id="rId5"/>
    <p:sldId id="887" r:id="rId6"/>
    <p:sldId id="879" r:id="rId7"/>
    <p:sldId id="904" r:id="rId8"/>
    <p:sldId id="905" r:id="rId9"/>
    <p:sldId id="906" r:id="rId10"/>
    <p:sldId id="907" r:id="rId11"/>
    <p:sldId id="908" r:id="rId12"/>
    <p:sldId id="909" r:id="rId13"/>
    <p:sldId id="910" r:id="rId14"/>
    <p:sldId id="911" r:id="rId15"/>
    <p:sldId id="912" r:id="rId1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oe Krinke" initials="CK" lastIdx="25" clrIdx="0">
    <p:extLst>
      <p:ext uri="{19B8F6BF-5375-455C-9EA6-DF929625EA0E}">
        <p15:presenceInfo xmlns:p15="http://schemas.microsoft.com/office/powerpoint/2012/main" userId="S-1-5-21-145012770-2172889430-2296263792-9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8F2B"/>
    <a:srgbClr val="00407A"/>
    <a:srgbClr val="0C3C72"/>
    <a:srgbClr val="660066"/>
    <a:srgbClr val="0033CC"/>
    <a:srgbClr val="CCFFFF"/>
    <a:srgbClr val="CCFFCC"/>
    <a:srgbClr val="CCCCFF"/>
    <a:srgbClr val="008080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107312-8298-4B2A-BED9-2F2C381A57CB}" v="14" dt="2023-10-31T14:30:09.107"/>
    <p1510:client id="{3B2B65D8-A680-D26B-BA16-F5DE54AF2A47}" v="67" dt="2023-10-31T14:35:52.607"/>
    <p1510:client id="{68D0D8B3-F1F3-4AF2-AE7C-03D4B8CB25A7}" v="38" dt="2023-10-25T10:36:58.0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86036" autoAdjust="0"/>
  </p:normalViewPr>
  <p:slideViewPr>
    <p:cSldViewPr snapToGrid="0" snapToObjects="1">
      <p:cViewPr varScale="1">
        <p:scale>
          <a:sx n="110" d="100"/>
          <a:sy n="110" d="100"/>
        </p:scale>
        <p:origin x="26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31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 snapToObjects="1">
      <p:cViewPr varScale="1">
        <p:scale>
          <a:sx n="67" d="100"/>
          <a:sy n="67" d="100"/>
        </p:scale>
        <p:origin x="2959" y="4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r">
              <a:defRPr sz="1300"/>
            </a:lvl1pPr>
          </a:lstStyle>
          <a:p>
            <a:fld id="{B713F6CA-1415-9840-924E-A6253A6B25CE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r">
              <a:defRPr sz="1300"/>
            </a:lvl1pPr>
          </a:lstStyle>
          <a:p>
            <a:fld id="{765CDDD2-5713-7B45-96FB-2A8C41EC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04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/>
          <a:lstStyle>
            <a:lvl1pPr algn="r">
              <a:defRPr sz="1300"/>
            </a:lvl1pPr>
          </a:lstStyle>
          <a:p>
            <a:fld id="{DAB3E598-CC5F-1645-A96C-DA71B6295F16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5613" y="717550"/>
            <a:ext cx="64039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4" tIns="48301" rIns="96604" bIns="4830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04" tIns="48301" rIns="96604" bIns="4830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1" cy="480060"/>
          </a:xfrm>
          <a:prstGeom prst="rect">
            <a:avLst/>
          </a:prstGeom>
        </p:spPr>
        <p:txBody>
          <a:bodyPr vert="horz" lIns="96604" tIns="48301" rIns="96604" bIns="48301" rtlCol="0" anchor="b"/>
          <a:lstStyle>
            <a:lvl1pPr algn="r">
              <a:defRPr sz="1300"/>
            </a:lvl1pPr>
          </a:lstStyle>
          <a:p>
            <a:fld id="{34E984B5-9D34-CA46-A935-99C9F81C65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3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55613" y="717550"/>
            <a:ext cx="6403975" cy="3602038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9451" indent="-299789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9154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8816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8480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8141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17803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97465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77126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E94F55-1FD4-4735-9EE5-D63DB112B171}" type="slidenum">
              <a:rPr lang="en-US" altLang="en-US" smtClean="0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095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points to make:</a:t>
            </a:r>
          </a:p>
          <a:p>
            <a:pPr marL="171450" indent="-171450">
              <a:buFontTx/>
              <a:buChar char="-"/>
            </a:pPr>
            <a:r>
              <a:rPr lang="en-US" dirty="0"/>
              <a:t>Examining the value proposition of each campus as a consequence of personalized learning</a:t>
            </a:r>
          </a:p>
          <a:p>
            <a:r>
              <a:rPr lang="en-US" dirty="0"/>
              <a:t>- Connection to K-12 is important so we align methods of course/content delivery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E984B5-9D34-CA46-A935-99C9F81C65C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75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55613" y="717550"/>
            <a:ext cx="6403975" cy="3602038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9451" indent="-299789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9154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8816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8480" indent="-239832" defTabSz="9759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8141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17803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97465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77126" indent="-239832" defTabSz="9759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E94F55-1FD4-4735-9EE5-D63DB112B171}" type="slidenum">
              <a:rPr lang="en-US" altLang="en-US" smtClean="0">
                <a:solidFill>
                  <a:srgbClr val="000000"/>
                </a:solidFill>
              </a:rPr>
              <a:pPr/>
              <a:t>15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2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505" y="3289859"/>
            <a:ext cx="9966960" cy="1577416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5400" b="1" i="0" u="none" strike="noStrike" kern="1200" cap="none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00407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5124451"/>
            <a:ext cx="8767860" cy="1236058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4886325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699B175D-EC2A-4F8F-9AB2-103378732B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9245" y="666074"/>
            <a:ext cx="3948430" cy="186825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B48A6C0-804B-4B0E-AFE5-891E2AAC871E}"/>
              </a:ext>
            </a:extLst>
          </p:cNvPr>
          <p:cNvSpPr/>
          <p:nvPr userDrawn="1"/>
        </p:nvSpPr>
        <p:spPr>
          <a:xfrm>
            <a:off x="231140" y="243840"/>
            <a:ext cx="11724640" cy="6370320"/>
          </a:xfrm>
          <a:prstGeom prst="rect">
            <a:avLst/>
          </a:prstGeom>
          <a:noFill/>
          <a:ln w="28575">
            <a:solidFill>
              <a:srgbClr val="004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0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34CA8A6-B55B-48F6-AAFF-3F2D0C91F5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8567DB-026F-430B-8472-F9F4AC6EDB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B5D8B7-9814-4D88-8EBB-7347F8D27F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6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5775728-748A-48B1-A392-55A644D82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FCA3A2F-9F76-4958-BD97-10733E0014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8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544455D-7A61-47D9-BB65-46D798078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2FC917-EB53-480B-9974-D1B9FFB4BDE3}"/>
              </a:ext>
            </a:extLst>
          </p:cNvPr>
          <p:cNvCxnSpPr/>
          <p:nvPr userDrawn="1"/>
        </p:nvCxnSpPr>
        <p:spPr>
          <a:xfrm>
            <a:off x="1276350" y="1781175"/>
            <a:ext cx="974217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E6CCB4-FB77-4AA0-B0B8-25A018906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79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B0C8-0978-47FB-A49F-C563F7CDC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17435B-0003-483F-BECC-B631545F88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34A43A2E-6632-4F9D-8728-2CF59ACBBE60}" type="datetimeFigureOut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56DAF-9F86-4268-8CB3-58DB0442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62A98D-AE45-4C44-A26F-6FF3158B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1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91EE49-3567-42D1-BD0E-046148A1F171}"/>
              </a:ext>
            </a:extLst>
          </p:cNvPr>
          <p:cNvSpPr/>
          <p:nvPr userDrawn="1"/>
        </p:nvSpPr>
        <p:spPr>
          <a:xfrm>
            <a:off x="371475" y="1114425"/>
            <a:ext cx="657225" cy="342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8AFFF9-18A8-4248-BB79-31405DAF6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9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7FF220-38FA-467F-91DF-052ADF72FB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2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457EEAD-9B84-495C-B08D-A9BC8D10EEFF}"/>
              </a:ext>
            </a:extLst>
          </p:cNvPr>
          <p:cNvSpPr/>
          <p:nvPr userDrawn="1"/>
        </p:nvSpPr>
        <p:spPr>
          <a:xfrm>
            <a:off x="663851" y="704850"/>
            <a:ext cx="4717774" cy="5448300"/>
          </a:xfrm>
          <a:prstGeom prst="rect">
            <a:avLst/>
          </a:prstGeom>
          <a:solidFill>
            <a:srgbClr val="004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990850"/>
            <a:ext cx="3931920" cy="286131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17BC9A0-659E-48CA-86E9-306B4BD264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4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490606B-562D-4341-8F09-FE29FF87E100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DD40F5-7D89-427E-9E9B-1C3F467734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4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4A43A2E-6632-4F9D-8728-2CF59ACBBE60}" type="datetimeFigureOut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43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266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  <p:sp>
        <p:nvSpPr>
          <p:cNvPr id="8" name="Slide Number Placeholder 28">
            <a:extLst>
              <a:ext uri="{FF2B5EF4-FFF2-40B4-BE49-F238E27FC236}">
                <a16:creationId xmlns:a16="http://schemas.microsoft.com/office/drawing/2014/main" id="{9F3F0B34-17ED-4FD3-AE5A-BF45B9170B9A}"/>
              </a:ext>
            </a:extLst>
          </p:cNvPr>
          <p:cNvSpPr txBox="1">
            <a:spLocks/>
          </p:cNvSpPr>
          <p:nvPr userDrawn="1"/>
        </p:nvSpPr>
        <p:spPr>
          <a:xfrm>
            <a:off x="11330518" y="6359526"/>
            <a:ext cx="677333" cy="4413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93213A36-B337-4D15-984E-7F9A5046F40A}" type="slidenum">
              <a:rPr lang="en-US" sz="1800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99610C-3592-4BD6-8777-49D6C958953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43283" y="5906124"/>
            <a:ext cx="1239948" cy="5866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91EDDCA-05B0-4596-9479-0CAB2E9A48F1}"/>
              </a:ext>
            </a:extLst>
          </p:cNvPr>
          <p:cNvSpPr/>
          <p:nvPr userDrawn="1"/>
        </p:nvSpPr>
        <p:spPr>
          <a:xfrm>
            <a:off x="231140" y="243840"/>
            <a:ext cx="11724640" cy="6370320"/>
          </a:xfrm>
          <a:prstGeom prst="rect">
            <a:avLst/>
          </a:prstGeom>
          <a:noFill/>
          <a:ln w="28575">
            <a:solidFill>
              <a:srgbClr val="0040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4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1" r:id="rId1"/>
    <p:sldLayoutId id="2147484282" r:id="rId2"/>
    <p:sldLayoutId id="2147484284" r:id="rId3"/>
    <p:sldLayoutId id="2147484285" r:id="rId4"/>
    <p:sldLayoutId id="2147484286" r:id="rId5"/>
    <p:sldLayoutId id="2147484292" r:id="rId6"/>
    <p:sldLayoutId id="2147484287" r:id="rId7"/>
    <p:sldLayoutId id="2147484288" r:id="rId8"/>
    <p:sldLayoutId id="2147484289" r:id="rId9"/>
    <p:sldLayoutId id="2147484290" r:id="rId10"/>
    <p:sldLayoutId id="21474842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407A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in/darinrking/" TargetMode="External"/><Relationship Id="rId13" Type="http://schemas.openxmlformats.org/officeDocument/2006/relationships/hyperlink" Target="https://straublab.com/" TargetMode="External"/><Relationship Id="rId3" Type="http://schemas.openxmlformats.org/officeDocument/2006/relationships/hyperlink" Target="https://www.linkedin.com/in/andrewarmacost/" TargetMode="External"/><Relationship Id="rId7" Type="http://schemas.openxmlformats.org/officeDocument/2006/relationships/hyperlink" Target="https://www.linkedin.com/in/katherine-kempel-169ab2225/" TargetMode="External"/><Relationship Id="rId12" Type="http://schemas.openxmlformats.org/officeDocument/2006/relationships/hyperlink" Target="https://www.linkedin.com/in/shereenstark/" TargetMode="External"/><Relationship Id="rId2" Type="http://schemas.openxmlformats.org/officeDocument/2006/relationships/image" Target="../media/image2.jpg"/><Relationship Id="rId16" Type="http://schemas.openxmlformats.org/officeDocument/2006/relationships/hyperlink" Target="https://www.linkedin.com/in/markgorenfl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nd.edu/directory/woei.hung" TargetMode="External"/><Relationship Id="rId11" Type="http://schemas.openxmlformats.org/officeDocument/2006/relationships/hyperlink" Target="https://www.vcsu.edu/directory/susan-pfeifer/" TargetMode="External"/><Relationship Id="rId5" Type="http://schemas.openxmlformats.org/officeDocument/2006/relationships/hyperlink" Target="https://www.linkedin.com/in/joshchristy/details/experience/" TargetMode="External"/><Relationship Id="rId15" Type="http://schemas.openxmlformats.org/officeDocument/2006/relationships/hyperlink" Target="https://www.linkedin.com/in/gregorysyrup/" TargetMode="External"/><Relationship Id="rId10" Type="http://schemas.openxmlformats.org/officeDocument/2006/relationships/hyperlink" Target="https://www.linkedin.com/in/kendall-nygard-79386b2a/" TargetMode="External"/><Relationship Id="rId4" Type="http://schemas.openxmlformats.org/officeDocument/2006/relationships/hyperlink" Target="https://www.linkedin.com/in/curtis-biller-3b98427/" TargetMode="External"/><Relationship Id="rId9" Type="http://schemas.openxmlformats.org/officeDocument/2006/relationships/hyperlink" Target="https://www.linkedin.com/in/eric-nelson-303a1348/" TargetMode="External"/><Relationship Id="rId14" Type="http://schemas.openxmlformats.org/officeDocument/2006/relationships/hyperlink" Target="https://www.linkedin.com/in/terri-zimmerman-826a4b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96F50032-C6BD-43DB-987E-2E401D2E2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229466"/>
            <a:ext cx="8767860" cy="625481"/>
          </a:xfrm>
        </p:spPr>
        <p:txBody>
          <a:bodyPr/>
          <a:lstStyle/>
          <a:p>
            <a:r>
              <a:rPr lang="en-US" dirty="0"/>
              <a:t>November 1, 2023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7C2452-F12D-6719-B766-B0CB3C5B2FFF}"/>
              </a:ext>
            </a:extLst>
          </p:cNvPr>
          <p:cNvGrpSpPr/>
          <p:nvPr/>
        </p:nvGrpSpPr>
        <p:grpSpPr>
          <a:xfrm>
            <a:off x="1127351" y="2719951"/>
            <a:ext cx="9932218" cy="1373082"/>
            <a:chOff x="1262477" y="3017015"/>
            <a:chExt cx="9932218" cy="1373082"/>
          </a:xfrm>
        </p:grpSpPr>
        <p:pic>
          <p:nvPicPr>
            <p:cNvPr id="3" name="Picture 2" descr="A blue text on a white background&#10;&#10;Description automatically generated">
              <a:extLst>
                <a:ext uri="{FF2B5EF4-FFF2-40B4-BE49-F238E27FC236}">
                  <a16:creationId xmlns:a16="http://schemas.microsoft.com/office/drawing/2014/main" id="{43483F7E-B6D9-4137-F3D8-E9FEE171F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2477" y="3017015"/>
              <a:ext cx="5972223" cy="1373082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943BBBC-9234-24DC-8AF1-E0EAA0E6FA8C}"/>
                </a:ext>
              </a:extLst>
            </p:cNvPr>
            <p:cNvSpPr txBox="1"/>
            <p:nvPr/>
          </p:nvSpPr>
          <p:spPr>
            <a:xfrm>
              <a:off x="7079466" y="3021146"/>
              <a:ext cx="411522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spc="-150" dirty="0">
                  <a:solidFill>
                    <a:srgbClr val="0C3C72"/>
                  </a:solidFill>
                </a:rPr>
                <a:t>SUMMIT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39773188-3BDC-BB1B-3301-2EC9241E8664}"/>
              </a:ext>
            </a:extLst>
          </p:cNvPr>
          <p:cNvSpPr txBox="1"/>
          <p:nvPr/>
        </p:nvSpPr>
        <p:spPr>
          <a:xfrm>
            <a:off x="4330801" y="4140840"/>
            <a:ext cx="35253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-150" dirty="0">
                <a:solidFill>
                  <a:srgbClr val="0C3C72"/>
                </a:solidFill>
              </a:rPr>
              <a:t>Digital Sciences</a:t>
            </a:r>
          </a:p>
        </p:txBody>
      </p:sp>
    </p:spTree>
    <p:extLst>
      <p:ext uri="{BB962C8B-B14F-4D97-AF65-F5344CB8AC3E}">
        <p14:creationId xmlns:p14="http://schemas.microsoft.com/office/powerpoint/2010/main" val="1252559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7622772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How campuses operate 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974809"/>
            <a:ext cx="9742346" cy="4038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position our campuses to operate in the world of growing digitization, including how we offer support services to students, faculty, and staff?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impact of technology for both 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in-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 and online experiences?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leverage technology to promote greater involvement?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use technology to make operations more efficient and accessible?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and protection of critical data</a:t>
            </a: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71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7693430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How campuses operate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D446F71-6D91-538A-94F3-842A9CD60163}"/>
              </a:ext>
            </a:extLst>
          </p:cNvPr>
          <p:cNvSpPr/>
          <p:nvPr/>
        </p:nvSpPr>
        <p:spPr>
          <a:xfrm>
            <a:off x="818804" y="1824644"/>
            <a:ext cx="9626138" cy="46010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B5DC77-393D-6A33-E6B8-9F7B74D28643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5631873" y="1824644"/>
            <a:ext cx="0" cy="4601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A0703E-62FB-1037-DAB2-893F02A6DA0D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818804" y="4125191"/>
            <a:ext cx="9626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5EB507-3644-011A-5796-FE708A1E8C56}"/>
              </a:ext>
            </a:extLst>
          </p:cNvPr>
          <p:cNvSpPr txBox="1"/>
          <p:nvPr/>
        </p:nvSpPr>
        <p:spPr>
          <a:xfrm>
            <a:off x="818803" y="1825444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Support Needed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C34FED-70A3-F471-AA8C-2A122863DCBC}"/>
              </a:ext>
            </a:extLst>
          </p:cNvPr>
          <p:cNvSpPr txBox="1"/>
          <p:nvPr/>
        </p:nvSpPr>
        <p:spPr>
          <a:xfrm>
            <a:off x="818804" y="4161212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Sub-group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1F7B5-3B69-18AD-96CB-6AB049984FC9}"/>
              </a:ext>
            </a:extLst>
          </p:cNvPr>
          <p:cNvSpPr txBox="1"/>
          <p:nvPr/>
        </p:nvSpPr>
        <p:spPr>
          <a:xfrm>
            <a:off x="5631872" y="1810604"/>
            <a:ext cx="281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Methods/data sources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CC9ABF-9A90-D039-1F8F-183EF1D5719E}"/>
              </a:ext>
            </a:extLst>
          </p:cNvPr>
          <p:cNvSpPr txBox="1"/>
          <p:nvPr/>
        </p:nvSpPr>
        <p:spPr>
          <a:xfrm>
            <a:off x="1284316" y="2486490"/>
            <a:ext cx="34206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Infrastructure support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SBHE &amp; NDUS adoption of data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5314B3-48F6-2371-A3E3-C0F425D94017}"/>
              </a:ext>
            </a:extLst>
          </p:cNvPr>
          <p:cNvSpPr txBox="1"/>
          <p:nvPr/>
        </p:nvSpPr>
        <p:spPr>
          <a:xfrm>
            <a:off x="5892338" y="2451253"/>
            <a:ext cx="4033055" cy="1264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Educause (primary professional society for educational technology)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EAB and other professional study groups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4D89BC-AE28-0E83-338C-1742D909DE7B}"/>
              </a:ext>
            </a:extLst>
          </p:cNvPr>
          <p:cNvSpPr txBox="1"/>
          <p:nvPr/>
        </p:nvSpPr>
        <p:spPr>
          <a:xfrm>
            <a:off x="1284316" y="4686525"/>
            <a:ext cx="3420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Kempel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Christy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35B21-812E-73A9-C2D9-89B1B6D817A1}"/>
              </a:ext>
            </a:extLst>
          </p:cNvPr>
          <p:cNvSpPr txBox="1"/>
          <p:nvPr/>
        </p:nvSpPr>
        <p:spPr>
          <a:xfrm>
            <a:off x="5631872" y="4161212"/>
            <a:ext cx="348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Connections to other groups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D2E2E-6D55-93BE-D909-226F9D1B7340}"/>
              </a:ext>
            </a:extLst>
          </p:cNvPr>
          <p:cNvSpPr txBox="1"/>
          <p:nvPr/>
        </p:nvSpPr>
        <p:spPr>
          <a:xfrm>
            <a:off x="5892337" y="4683860"/>
            <a:ext cx="4033055" cy="1264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Infrastructure of th</a:t>
            </a: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future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of the future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 of the future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capital of the future</a:t>
            </a:r>
          </a:p>
        </p:txBody>
      </p:sp>
    </p:spTree>
    <p:extLst>
      <p:ext uri="{BB962C8B-B14F-4D97-AF65-F5344CB8AC3E}">
        <p14:creationId xmlns:p14="http://schemas.microsoft.com/office/powerpoint/2010/main" val="4049203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93" y="401782"/>
            <a:ext cx="9293629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College and what it means </a:t>
            </a:r>
            <a:br>
              <a:rPr lang="en-US" sz="4400" dirty="0"/>
            </a:br>
            <a:r>
              <a:rPr lang="en-US" sz="4400" dirty="0"/>
              <a:t>to be human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904150"/>
            <a:ext cx="9742346" cy="46587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our colleges and universities amplify their focus on non-technical areas in the interface between humans and tools/machines?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Reinforce the value of 2-year, 4-year, and graduate degree programs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Reinforce the value of liberal arts and humanities education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 connected programs in technology, ethics, and policy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Counter th</a:t>
            </a: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“Stolen Focus”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Maintain flexibility in programs (e.g., stackable certificates) </a:t>
            </a:r>
          </a:p>
          <a:p>
            <a:pPr marL="342900" indent="-342900">
              <a:lnSpc>
                <a:spcPct val="11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Promote the importance of the very human things we are good at and nurturing 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creativity, critical thinking, communication, policy, and ethic</a:t>
            </a: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s, </a:t>
            </a: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in partnership with new technology.</a:t>
            </a:r>
          </a:p>
          <a:p>
            <a:pPr marL="342900" indent="-342900">
              <a:lnSpc>
                <a:spcPct val="11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Technology offers the opportunity to make life more accessible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596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D446F71-6D91-538A-94F3-842A9CD60163}"/>
              </a:ext>
            </a:extLst>
          </p:cNvPr>
          <p:cNvSpPr/>
          <p:nvPr/>
        </p:nvSpPr>
        <p:spPr>
          <a:xfrm>
            <a:off x="818804" y="1824644"/>
            <a:ext cx="9626138" cy="46010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B5DC77-393D-6A33-E6B8-9F7B74D28643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5631873" y="1824644"/>
            <a:ext cx="0" cy="4601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A0703E-62FB-1037-DAB2-893F02A6DA0D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818804" y="4125191"/>
            <a:ext cx="9626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5EB507-3644-011A-5796-FE708A1E8C56}"/>
              </a:ext>
            </a:extLst>
          </p:cNvPr>
          <p:cNvSpPr txBox="1"/>
          <p:nvPr/>
        </p:nvSpPr>
        <p:spPr>
          <a:xfrm>
            <a:off x="818803" y="1825444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Support Needed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C34FED-70A3-F471-AA8C-2A122863DCBC}"/>
              </a:ext>
            </a:extLst>
          </p:cNvPr>
          <p:cNvSpPr txBox="1"/>
          <p:nvPr/>
        </p:nvSpPr>
        <p:spPr>
          <a:xfrm>
            <a:off x="818804" y="4161212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Sub-group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1F7B5-3B69-18AD-96CB-6AB049984FC9}"/>
              </a:ext>
            </a:extLst>
          </p:cNvPr>
          <p:cNvSpPr txBox="1"/>
          <p:nvPr/>
        </p:nvSpPr>
        <p:spPr>
          <a:xfrm>
            <a:off x="5631872" y="1810604"/>
            <a:ext cx="281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Methods/data sources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4D89BC-AE28-0E83-338C-1742D909DE7B}"/>
              </a:ext>
            </a:extLst>
          </p:cNvPr>
          <p:cNvSpPr txBox="1"/>
          <p:nvPr/>
        </p:nvSpPr>
        <p:spPr>
          <a:xfrm>
            <a:off x="1284316" y="4686525"/>
            <a:ext cx="3420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Nelson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Zimmerman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E59301-80B5-41D8-2FA1-2E4AE2E53D76}"/>
              </a:ext>
            </a:extLst>
          </p:cNvPr>
          <p:cNvSpPr txBox="1">
            <a:spLocks/>
          </p:cNvSpPr>
          <p:nvPr/>
        </p:nvSpPr>
        <p:spPr>
          <a:xfrm>
            <a:off x="58187" y="330581"/>
            <a:ext cx="9293629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40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45720" algn="ctr"/>
            <a:r>
              <a:rPr lang="en-US" sz="4400" dirty="0"/>
              <a:t>College and what it means</a:t>
            </a:r>
          </a:p>
          <a:p>
            <a:pPr marL="45720" algn="ctr"/>
            <a:r>
              <a:rPr lang="en-US" sz="4400" dirty="0"/>
              <a:t>to be human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35FDE8-97EC-3E2C-0711-1A3EBA8D242A}"/>
              </a:ext>
            </a:extLst>
          </p:cNvPr>
          <p:cNvSpPr txBox="1"/>
          <p:nvPr/>
        </p:nvSpPr>
        <p:spPr>
          <a:xfrm>
            <a:off x="5631872" y="4161212"/>
            <a:ext cx="348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Connections to other groups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1B1712-2349-CBD3-4F8E-FCD8DAFB07B7}"/>
              </a:ext>
            </a:extLst>
          </p:cNvPr>
          <p:cNvSpPr txBox="1"/>
          <p:nvPr/>
        </p:nvSpPr>
        <p:spPr>
          <a:xfrm>
            <a:off x="5892337" y="4683860"/>
            <a:ext cx="4033055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of the future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Teacher of the future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of the future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FF37C9-32B3-4FF0-88AB-BE61563D2427}"/>
              </a:ext>
            </a:extLst>
          </p:cNvPr>
          <p:cNvSpPr txBox="1"/>
          <p:nvPr/>
        </p:nvSpPr>
        <p:spPr>
          <a:xfrm>
            <a:off x="5800620" y="2266018"/>
            <a:ext cx="4033055" cy="671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 Age of AI” Kissinger, et al.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Gartner and other thought leaders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C80286-B1D0-E722-6919-665DB3A90010}"/>
              </a:ext>
            </a:extLst>
          </p:cNvPr>
          <p:cNvSpPr txBox="1"/>
          <p:nvPr/>
        </p:nvSpPr>
        <p:spPr>
          <a:xfrm>
            <a:off x="1156298" y="2227165"/>
            <a:ext cx="4172159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SBHE – adjust strategic goals as needed</a:t>
            </a:r>
          </a:p>
        </p:txBody>
      </p:sp>
    </p:spTree>
    <p:extLst>
      <p:ext uri="{BB962C8B-B14F-4D97-AF65-F5344CB8AC3E}">
        <p14:creationId xmlns:p14="http://schemas.microsoft.com/office/powerpoint/2010/main" val="3455828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875F-E961-07CC-12EB-BA0E99BB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Intersection with other groups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E81C7D-1201-C5A3-2B64-5771E8EBE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821" y="1907597"/>
            <a:ext cx="8087644" cy="4285385"/>
          </a:xfrm>
          <a:prstGeom prst="rect">
            <a:avLst/>
          </a:prstGeom>
        </p:spPr>
      </p:pic>
      <p:pic>
        <p:nvPicPr>
          <p:cNvPr id="7" name="Picture 6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2E6A0C38-2511-F178-0453-37690C9460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2853" y="464127"/>
            <a:ext cx="2843319" cy="65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738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96F50032-C6BD-43DB-987E-2E401D2E2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229466"/>
            <a:ext cx="8767860" cy="1217054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/>
              <a:t>Curt Biller				Andy Armacost</a:t>
            </a:r>
            <a:br>
              <a:rPr lang="en-US" dirty="0"/>
            </a:br>
            <a:r>
              <a:rPr lang="en-US" dirty="0"/>
              <a:t>SBHE Board Member			UND President</a:t>
            </a:r>
            <a:br>
              <a:rPr lang="en-US" dirty="0"/>
            </a:br>
            <a:r>
              <a:rPr lang="en-US" dirty="0"/>
              <a:t>curtis.biller.sbhe@ad.ndus.edu		andrew.armacost@und.edu</a:t>
            </a:r>
            <a:br>
              <a:rPr lang="en-US" dirty="0"/>
            </a:br>
            <a:r>
              <a:rPr lang="en-US" dirty="0"/>
              <a:t>(701)					(701) 777-2626</a:t>
            </a:r>
          </a:p>
          <a:p>
            <a:pPr algn="l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7C2452-F12D-6719-B766-B0CB3C5B2FFF}"/>
              </a:ext>
            </a:extLst>
          </p:cNvPr>
          <p:cNvGrpSpPr/>
          <p:nvPr/>
        </p:nvGrpSpPr>
        <p:grpSpPr>
          <a:xfrm>
            <a:off x="1127351" y="2719951"/>
            <a:ext cx="9932218" cy="1373082"/>
            <a:chOff x="1262477" y="3017015"/>
            <a:chExt cx="9932218" cy="1373082"/>
          </a:xfrm>
        </p:grpSpPr>
        <p:pic>
          <p:nvPicPr>
            <p:cNvPr id="3" name="Picture 2" descr="A blue text on a white background&#10;&#10;Description automatically generated">
              <a:extLst>
                <a:ext uri="{FF2B5EF4-FFF2-40B4-BE49-F238E27FC236}">
                  <a16:creationId xmlns:a16="http://schemas.microsoft.com/office/drawing/2014/main" id="{43483F7E-B6D9-4137-F3D8-E9FEE171F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2477" y="3017015"/>
              <a:ext cx="5972223" cy="1373082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943BBBC-9234-24DC-8AF1-E0EAA0E6FA8C}"/>
                </a:ext>
              </a:extLst>
            </p:cNvPr>
            <p:cNvSpPr txBox="1"/>
            <p:nvPr/>
          </p:nvSpPr>
          <p:spPr>
            <a:xfrm>
              <a:off x="7079466" y="3021146"/>
              <a:ext cx="411522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spc="-150" dirty="0">
                  <a:solidFill>
                    <a:srgbClr val="0C3C72"/>
                  </a:solidFill>
                </a:rPr>
                <a:t>SUMMIT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39773188-3BDC-BB1B-3301-2EC9241E8664}"/>
              </a:ext>
            </a:extLst>
          </p:cNvPr>
          <p:cNvSpPr txBox="1"/>
          <p:nvPr/>
        </p:nvSpPr>
        <p:spPr>
          <a:xfrm>
            <a:off x="4330801" y="4140840"/>
            <a:ext cx="35253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-150" dirty="0">
                <a:solidFill>
                  <a:srgbClr val="0C3C72"/>
                </a:solidFill>
              </a:rPr>
              <a:t>Digital Sciences</a:t>
            </a:r>
          </a:p>
        </p:txBody>
      </p:sp>
    </p:spTree>
    <p:extLst>
      <p:ext uri="{BB962C8B-B14F-4D97-AF65-F5344CB8AC3E}">
        <p14:creationId xmlns:p14="http://schemas.microsoft.com/office/powerpoint/2010/main" val="41936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410" y="2215603"/>
            <a:ext cx="7597180" cy="1356360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Teach and prepare our students for the changing digital landscape so they can enter the workforce ready to make substantial contributions to society.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38816-4AE7-EAFD-4F38-7A9A08DECCB2}"/>
              </a:ext>
            </a:extLst>
          </p:cNvPr>
          <p:cNvSpPr txBox="1">
            <a:spLocks/>
          </p:cNvSpPr>
          <p:nvPr/>
        </p:nvSpPr>
        <p:spPr>
          <a:xfrm>
            <a:off x="1035737" y="5664128"/>
            <a:ext cx="9106211" cy="652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70000"/>
              </a:lnSpc>
              <a:buNone/>
            </a:pPr>
            <a:r>
              <a:rPr lang="en-US" sz="2400" dirty="0">
                <a:latin typeface="+mn-lt"/>
              </a:rPr>
              <a:t>Identify if this is a </a:t>
            </a:r>
            <a:r>
              <a:rPr lang="en-US" sz="3600" i="1" u="sng" dirty="0">
                <a:solidFill>
                  <a:srgbClr val="00407A"/>
                </a:solidFill>
                <a:latin typeface="+mn-lt"/>
              </a:rPr>
              <a:t>Call to Action</a:t>
            </a:r>
          </a:p>
        </p:txBody>
      </p:sp>
    </p:spTree>
    <p:extLst>
      <p:ext uri="{BB962C8B-B14F-4D97-AF65-F5344CB8AC3E}">
        <p14:creationId xmlns:p14="http://schemas.microsoft.com/office/powerpoint/2010/main" val="2821830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6975201" cy="1356360"/>
          </a:xfrm>
        </p:spPr>
        <p:txBody>
          <a:bodyPr>
            <a:noAutofit/>
          </a:bodyPr>
          <a:lstStyle/>
          <a:p>
            <a:r>
              <a:rPr lang="en-US" sz="4400" b="0" dirty="0">
                <a:latin typeface="+mn-lt"/>
              </a:rPr>
              <a:t>Study Group Participants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854925"/>
            <a:ext cx="4393106" cy="415848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</a:pPr>
            <a:r>
              <a:rPr lang="en-US" sz="7200" b="1" i="0" dirty="0">
                <a:solidFill>
                  <a:srgbClr val="242424"/>
                </a:solidFill>
                <a:effectLst/>
                <a:latin typeface="Calibri"/>
                <a:ea typeface="Tahoma"/>
                <a:cs typeface="Tahoma"/>
                <a:hlinkClick r:id="rId3"/>
              </a:rPr>
              <a:t>Andy Armacost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/>
                <a:ea typeface="Tahoma"/>
                <a:cs typeface="Tahoma"/>
              </a:rPr>
              <a:t>, UND President, Co-Chair</a:t>
            </a:r>
          </a:p>
          <a:p>
            <a:pPr algn="l">
              <a:spcAft>
                <a:spcPts val="600"/>
              </a:spcAft>
            </a:pPr>
            <a:r>
              <a:rPr lang="en-US" sz="72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4"/>
              </a:rPr>
              <a:t>Curt Biller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SBHE Member and President of Strengths, Inc., Co-chair</a:t>
            </a:r>
          </a:p>
          <a:p>
            <a:pPr algn="l">
              <a:spcAft>
                <a:spcPts val="600"/>
              </a:spcAft>
            </a:pPr>
            <a:r>
              <a:rPr lang="en-US" sz="72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5"/>
              </a:rPr>
              <a:t>Josh Christy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7200" b="0" i="0" dirty="0" err="1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Codelation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 Founder, North Dakota State Representative</a:t>
            </a:r>
          </a:p>
          <a:p>
            <a:pPr>
              <a:spcAft>
                <a:spcPts val="600"/>
              </a:spcAft>
            </a:pPr>
            <a:r>
              <a:rPr lang="en-US" sz="7200" b="1" dirty="0">
                <a:solidFill>
                  <a:srgbClr val="ED8F2B"/>
                </a:solidFill>
                <a:latin typeface="Calibri"/>
                <a:ea typeface="Tahoma"/>
                <a:cs typeface="Tahom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Woei</a:t>
            </a:r>
            <a:r>
              <a:rPr lang="en-US" sz="7200" b="1" u="sng" dirty="0">
                <a:solidFill>
                  <a:srgbClr val="ED8F2B"/>
                </a:solidFill>
                <a:latin typeface="Calibri"/>
                <a:ea typeface="Tahoma"/>
                <a:cs typeface="Tahom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en-US" sz="7200" b="1" u="sng" dirty="0">
                <a:solidFill>
                  <a:srgbClr val="ED8F2B"/>
                </a:solidFill>
                <a:latin typeface="Calibri"/>
                <a:ea typeface="Tahoma"/>
                <a:cs typeface="Tahoma"/>
              </a:rPr>
              <a:t>Hung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/>
                <a:ea typeface="Tahoma"/>
                <a:cs typeface="Tahoma"/>
              </a:rPr>
              <a:t>, UND, Professor of Education, Director of Instructional Design and Technology Program</a:t>
            </a:r>
          </a:p>
          <a:p>
            <a:pPr algn="l">
              <a:spcAft>
                <a:spcPts val="600"/>
              </a:spcAft>
            </a:pPr>
            <a:r>
              <a:rPr lang="en-US" sz="7200" b="1" i="0" dirty="0">
                <a:solidFill>
                  <a:srgbClr val="242424"/>
                </a:solidFill>
                <a:effectLst/>
                <a:latin typeface="Calibri"/>
                <a:ea typeface="Tahoma"/>
                <a:cs typeface="Tahoma"/>
                <a:hlinkClick r:id="rId7"/>
              </a:rPr>
              <a:t>Katie Kempel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/>
                <a:ea typeface="Tahoma"/>
                <a:cs typeface="Tahoma"/>
              </a:rPr>
              <a:t>, UND student, Mechanical Engineering</a:t>
            </a:r>
          </a:p>
          <a:p>
            <a:pPr>
              <a:spcAft>
                <a:spcPts val="600"/>
              </a:spcAft>
            </a:pPr>
            <a:r>
              <a:rPr lang="en-US" sz="72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8"/>
              </a:rPr>
              <a:t>Darin King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Vice Chancellor, IT, North </a:t>
            </a:r>
            <a:r>
              <a:rPr lang="en-US" sz="7200" b="0" i="0" dirty="0" err="1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DakotaUniversity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 System</a:t>
            </a:r>
          </a:p>
          <a:p>
            <a:pPr>
              <a:spcAft>
                <a:spcPts val="600"/>
              </a:spcAft>
            </a:pPr>
            <a:r>
              <a:rPr lang="en-US" sz="72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9"/>
              </a:rPr>
              <a:t>Eric</a:t>
            </a:r>
            <a:r>
              <a:rPr lang="en-US" sz="72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72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9"/>
              </a:rPr>
              <a:t>Nelson</a:t>
            </a:r>
            <a:r>
              <a:rPr lang="en-US" sz="7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Creedence Energy, Director of Technology</a:t>
            </a:r>
          </a:p>
          <a:p>
            <a:pPr marL="45720" indent="0" algn="l">
              <a:spcAft>
                <a:spcPts val="600"/>
              </a:spcAft>
              <a:buNone/>
            </a:pPr>
            <a:endParaRPr lang="en-US" sz="72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527C009-67D6-8BF2-D3A4-C15752902DF8}"/>
              </a:ext>
            </a:extLst>
          </p:cNvPr>
          <p:cNvSpPr txBox="1">
            <a:spLocks/>
          </p:cNvSpPr>
          <p:nvPr/>
        </p:nvSpPr>
        <p:spPr>
          <a:xfrm>
            <a:off x="6301918" y="1785257"/>
            <a:ext cx="4897305" cy="42233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600"/>
              </a:spcAft>
            </a:pP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10"/>
              </a:rPr>
              <a:t>Ken Nygaard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NDSU Professor Emeritus of Computer Science, founder Dakota Digital Academy</a:t>
            </a:r>
          </a:p>
          <a:p>
            <a:pPr algn="l">
              <a:spcAft>
                <a:spcPts val="600"/>
              </a:spcAft>
            </a:pP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11"/>
              </a:rPr>
              <a:t>Sue Pfeifer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VCSU, Professor, Computer Science</a:t>
            </a:r>
          </a:p>
          <a:p>
            <a:pPr algn="l">
              <a:spcAft>
                <a:spcPts val="600"/>
              </a:spcAft>
            </a:pP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12"/>
              </a:rPr>
              <a:t>Shereen Stark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1800" b="0" i="0" dirty="0" err="1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Sparklight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General Manager</a:t>
            </a:r>
          </a:p>
          <a:p>
            <a:pPr algn="l">
              <a:spcAft>
                <a:spcPts val="600"/>
              </a:spcAft>
            </a:pP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13"/>
              </a:rPr>
              <a:t>Jeremy Straub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NDSU, Associate Professor of Computer Science</a:t>
            </a:r>
          </a:p>
          <a:p>
            <a:pPr algn="l">
              <a:spcAft>
                <a:spcPts val="600"/>
              </a:spcAft>
            </a:pP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14"/>
              </a:rPr>
              <a:t>Terry Zimmerman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Packet Digital, CEO</a:t>
            </a:r>
          </a:p>
          <a:p>
            <a:pPr algn="l">
              <a:spcAft>
                <a:spcPts val="600"/>
              </a:spcAft>
            </a:pP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hlinkClick r:id="rId15"/>
              </a:rPr>
              <a:t>Greg Syrup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, 701 Fund, tech fund manager</a:t>
            </a:r>
          </a:p>
          <a:p>
            <a:pPr algn="l">
              <a:spcAft>
                <a:spcPts val="600"/>
              </a:spcAft>
            </a:pPr>
            <a:r>
              <a:rPr lang="en-US" sz="1800" b="1" dirty="0">
                <a:solidFill>
                  <a:srgbClr val="242424"/>
                </a:solidFill>
                <a:latin typeface="Calibri" panose="020F0502020204030204" pitchFamily="34" charset="0"/>
                <a:hlinkClick r:id="rId16"/>
              </a:rPr>
              <a:t>Mark Gorenflo</a:t>
            </a:r>
            <a:r>
              <a:rPr lang="en-US" sz="1800" dirty="0">
                <a:solidFill>
                  <a:srgbClr val="242424"/>
                </a:solidFill>
                <a:latin typeface="Calibri" panose="020F0502020204030204" pitchFamily="34" charset="0"/>
              </a:rPr>
              <a:t>, NDUS Dir of Innovation and Economic Development</a:t>
            </a:r>
            <a:endParaRPr lang="en-US" sz="18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1400B-0F11-95BA-CDB2-DF4AD441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Defining Digitization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CA8C1-6F1C-6E64-F3C4-39E18927F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digital tools in the world, including for decision-making, understanding, predicting, and learning. Digital transformation seeks to make profound changes to business (or academic) operations with the adoption of rapidly changing technologies.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 that while the world focuses on Artificial Intelligence, examples of technologies to consider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use of digital tools (hardware and software)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Cloud storage and computing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and Machine Learning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Metaverses and other digital “worlds”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Cybersecurity and data science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Quantum computing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Blockchain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Ethical, legal, policy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613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1400B-0F11-95BA-CDB2-DF4AD441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 Topics: How does Digitization </a:t>
            </a: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</a:t>
            </a: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CA8C1-6F1C-6E64-F3C4-39E18927F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en-US" sz="2800" dirty="0"/>
              <a:t>What we teach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/>
              <a:t>The way we teach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/>
              <a:t>How our campuses operate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/>
              <a:t>The role of campuses on what it means to be human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8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6975201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What we teach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974809"/>
            <a:ext cx="9742346" cy="4038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we teach in the curriculum to prepare our students better for entering the workforce and for making substantial contributions to society?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 digital disciplines that the NDUS should offer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on what we teach in “non-digital” disciplines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Ed requirements for digital literacy among all students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Determining </a:t>
            </a:r>
            <a:r>
              <a:rPr lang="en-US" sz="28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box 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versus </a:t>
            </a:r>
            <a:r>
              <a:rPr lang="en-US" sz="28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glass box 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approaches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Preparing ND K-12 educators for computer science cybersecurity requirements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90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6975201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What we teach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D446F71-6D91-538A-94F3-842A9CD60163}"/>
              </a:ext>
            </a:extLst>
          </p:cNvPr>
          <p:cNvSpPr/>
          <p:nvPr/>
        </p:nvSpPr>
        <p:spPr>
          <a:xfrm>
            <a:off x="818804" y="1824644"/>
            <a:ext cx="9626138" cy="46010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B5DC77-393D-6A33-E6B8-9F7B74D28643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5631873" y="1824644"/>
            <a:ext cx="0" cy="4601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A0703E-62FB-1037-DAB2-893F02A6DA0D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818804" y="4125191"/>
            <a:ext cx="9626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5EB507-3644-011A-5796-FE708A1E8C56}"/>
              </a:ext>
            </a:extLst>
          </p:cNvPr>
          <p:cNvSpPr txBox="1"/>
          <p:nvPr/>
        </p:nvSpPr>
        <p:spPr>
          <a:xfrm>
            <a:off x="818803" y="1825444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Support Needed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C34FED-70A3-F471-AA8C-2A122863DCBC}"/>
              </a:ext>
            </a:extLst>
          </p:cNvPr>
          <p:cNvSpPr txBox="1"/>
          <p:nvPr/>
        </p:nvSpPr>
        <p:spPr>
          <a:xfrm>
            <a:off x="818804" y="4161212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Sub-group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1F7B5-3B69-18AD-96CB-6AB049984FC9}"/>
              </a:ext>
            </a:extLst>
          </p:cNvPr>
          <p:cNvSpPr txBox="1"/>
          <p:nvPr/>
        </p:nvSpPr>
        <p:spPr>
          <a:xfrm>
            <a:off x="5631872" y="1810604"/>
            <a:ext cx="281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Methods/data sources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CC9ABF-9A90-D039-1F8F-183EF1D5719E}"/>
              </a:ext>
            </a:extLst>
          </p:cNvPr>
          <p:cNvSpPr txBox="1"/>
          <p:nvPr/>
        </p:nvSpPr>
        <p:spPr>
          <a:xfrm>
            <a:off x="1284315" y="2486490"/>
            <a:ext cx="421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Campus curriculum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SBHE policy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Workforce innovation needs (Legis)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5314B3-48F6-2371-A3E3-C0F425D94017}"/>
              </a:ext>
            </a:extLst>
          </p:cNvPr>
          <p:cNvSpPr txBox="1"/>
          <p:nvPr/>
        </p:nvSpPr>
        <p:spPr>
          <a:xfrm>
            <a:off x="5892338" y="2451253"/>
            <a:ext cx="4033055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 learning at other universities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 trends in industry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Career trends in industry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4D89BC-AE28-0E83-338C-1742D909DE7B}"/>
              </a:ext>
            </a:extLst>
          </p:cNvPr>
          <p:cNvSpPr txBox="1"/>
          <p:nvPr/>
        </p:nvSpPr>
        <p:spPr>
          <a:xfrm>
            <a:off x="1284316" y="4686525"/>
            <a:ext cx="3420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Nygaard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Gorenflo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Syrup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84780F-93ED-C38E-4A2D-25E92FA11B88}"/>
              </a:ext>
            </a:extLst>
          </p:cNvPr>
          <p:cNvSpPr txBox="1"/>
          <p:nvPr/>
        </p:nvSpPr>
        <p:spPr>
          <a:xfrm>
            <a:off x="5631872" y="4161212"/>
            <a:ext cx="348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Connections to other groups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6200C6-1E82-2788-724A-B32EF1FDECE1}"/>
              </a:ext>
            </a:extLst>
          </p:cNvPr>
          <p:cNvSpPr txBox="1"/>
          <p:nvPr/>
        </p:nvSpPr>
        <p:spPr>
          <a:xfrm>
            <a:off x="5892337" y="4509863"/>
            <a:ext cx="4033055" cy="1264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POF: Agriculture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POF: Energy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POF: Healthcare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of the future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3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6975201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The way we teach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744D66-95B6-3403-422C-0B8F74A91408}"/>
              </a:ext>
            </a:extLst>
          </p:cNvPr>
          <p:cNvSpPr txBox="1">
            <a:spLocks/>
          </p:cNvSpPr>
          <p:nvPr/>
        </p:nvSpPr>
        <p:spPr>
          <a:xfrm>
            <a:off x="910414" y="1974809"/>
            <a:ext cx="9742346" cy="4442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does digitization impact the way that we teach, design courses, and assess student learning?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digital tools in assessment, course design, and online/metaverse </a:t>
            </a:r>
            <a:r>
              <a:rPr lang="en-US" sz="3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course delivery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Preparing K-12 teachers more effectively for requirements levied by ND</a:t>
            </a: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Leveraging </a:t>
            </a: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technology appropriately for in-person &amp; online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scale in a dynamic environment?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Providing resources for experimentation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Opportunities for personalized learning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Connection of K-12 learning approach on college/university approach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167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5BC9-4720-4985-BAF4-897B841F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6975201" cy="1356360"/>
          </a:xfrm>
        </p:spPr>
        <p:txBody>
          <a:bodyPr>
            <a:noAutofit/>
          </a:bodyPr>
          <a:lstStyle/>
          <a:p>
            <a:pPr marL="45720" algn="ctr"/>
            <a:r>
              <a:rPr lang="en-US" sz="4400" dirty="0"/>
              <a:t>The way we teach</a:t>
            </a:r>
          </a:p>
        </p:txBody>
      </p:sp>
      <p:pic>
        <p:nvPicPr>
          <p:cNvPr id="6" name="Picture 5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8BAE73E-A5F2-B869-0002-736AEFB94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28" y="609600"/>
            <a:ext cx="2843319" cy="6537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D446F71-6D91-538A-94F3-842A9CD60163}"/>
              </a:ext>
            </a:extLst>
          </p:cNvPr>
          <p:cNvSpPr/>
          <p:nvPr/>
        </p:nvSpPr>
        <p:spPr>
          <a:xfrm>
            <a:off x="818804" y="1824644"/>
            <a:ext cx="9626138" cy="46010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B5DC77-393D-6A33-E6B8-9F7B74D28643}"/>
              </a:ext>
            </a:extLst>
          </p:cNvPr>
          <p:cNvCxnSpPr>
            <a:stCxn id="3" idx="0"/>
            <a:endCxn id="3" idx="2"/>
          </p:cNvCxnSpPr>
          <p:nvPr/>
        </p:nvCxnSpPr>
        <p:spPr>
          <a:xfrm>
            <a:off x="5631873" y="1824644"/>
            <a:ext cx="0" cy="4601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A0703E-62FB-1037-DAB2-893F02A6DA0D}"/>
              </a:ext>
            </a:extLst>
          </p:cNvPr>
          <p:cNvCxnSpPr>
            <a:stCxn id="3" idx="1"/>
            <a:endCxn id="3" idx="3"/>
          </p:cNvCxnSpPr>
          <p:nvPr/>
        </p:nvCxnSpPr>
        <p:spPr>
          <a:xfrm>
            <a:off x="818804" y="4125191"/>
            <a:ext cx="9626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5EB507-3644-011A-5796-FE708A1E8C56}"/>
              </a:ext>
            </a:extLst>
          </p:cNvPr>
          <p:cNvSpPr txBox="1"/>
          <p:nvPr/>
        </p:nvSpPr>
        <p:spPr>
          <a:xfrm>
            <a:off x="818803" y="1825444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Support Needed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C34FED-70A3-F471-AA8C-2A122863DCBC}"/>
              </a:ext>
            </a:extLst>
          </p:cNvPr>
          <p:cNvSpPr txBox="1"/>
          <p:nvPr/>
        </p:nvSpPr>
        <p:spPr>
          <a:xfrm>
            <a:off x="818804" y="4161212"/>
            <a:ext cx="204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Sub-group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1F7B5-3B69-18AD-96CB-6AB049984FC9}"/>
              </a:ext>
            </a:extLst>
          </p:cNvPr>
          <p:cNvSpPr txBox="1"/>
          <p:nvPr/>
        </p:nvSpPr>
        <p:spPr>
          <a:xfrm>
            <a:off x="5631872" y="1810604"/>
            <a:ext cx="281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Methods/data sources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CC9ABF-9A90-D039-1F8F-183EF1D5719E}"/>
              </a:ext>
            </a:extLst>
          </p:cNvPr>
          <p:cNvSpPr txBox="1"/>
          <p:nvPr/>
        </p:nvSpPr>
        <p:spPr>
          <a:xfrm>
            <a:off x="1284316" y="2486490"/>
            <a:ext cx="3420686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Faculty development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Infrastructure support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Coordination with Department of Public Instruction (DPI)</a:t>
            </a:r>
            <a:endParaRPr lang="en-US" dirty="0"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5314B3-48F6-2371-A3E3-C0F425D94017}"/>
              </a:ext>
            </a:extLst>
          </p:cNvPr>
          <p:cNvSpPr txBox="1"/>
          <p:nvPr/>
        </p:nvSpPr>
        <p:spPr>
          <a:xfrm>
            <a:off x="5892338" y="2451253"/>
            <a:ext cx="4033055" cy="1264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Educause (primary professional society for educational technology)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EAB and other professional study groups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4D89BC-AE28-0E83-338C-1742D909DE7B}"/>
              </a:ext>
            </a:extLst>
          </p:cNvPr>
          <p:cNvSpPr txBox="1"/>
          <p:nvPr/>
        </p:nvSpPr>
        <p:spPr>
          <a:xfrm>
            <a:off x="1284316" y="4686525"/>
            <a:ext cx="3420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Pfeifer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Straub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42E26A-DDB3-AF4D-FE8C-1A29D5CC8A3E}"/>
              </a:ext>
            </a:extLst>
          </p:cNvPr>
          <p:cNvSpPr txBox="1"/>
          <p:nvPr/>
        </p:nvSpPr>
        <p:spPr>
          <a:xfrm>
            <a:off x="5631872" y="4161212"/>
            <a:ext cx="3483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Connections to other groups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14F391-6930-73DC-5AE7-60A4ADAC711D}"/>
              </a:ext>
            </a:extLst>
          </p:cNvPr>
          <p:cNvSpPr txBox="1"/>
          <p:nvPr/>
        </p:nvSpPr>
        <p:spPr>
          <a:xfrm>
            <a:off x="5892337" y="4664051"/>
            <a:ext cx="4033055" cy="12646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</a:pPr>
            <a:r>
              <a:rPr lang="en-US" kern="100">
                <a:latin typeface="Calibri"/>
                <a:ea typeface="Calibri"/>
                <a:cs typeface="Times New Roman"/>
              </a:rPr>
              <a:t>Programs of the Future</a:t>
            </a:r>
            <a:endParaRPr lang="en-US">
              <a:cs typeface="Arial" panose="020B0604020202020204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/>
                <a:ea typeface="Calibri"/>
                <a:cs typeface="Times New Roman"/>
              </a:rPr>
              <a:t>POF</a:t>
            </a:r>
            <a:r>
              <a:rPr lang="en-US" kern="100" dirty="0">
                <a:effectLst/>
                <a:latin typeface="Calibri"/>
                <a:ea typeface="Calibri"/>
                <a:cs typeface="Times New Roman"/>
              </a:rPr>
              <a:t>: Agriculture</a:t>
            </a:r>
            <a:endParaRPr lang="en-US" dirty="0"/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POF: Energy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POF: Healthcare</a:t>
            </a:r>
          </a:p>
        </p:txBody>
      </p:sp>
    </p:spTree>
    <p:extLst>
      <p:ext uri="{BB962C8B-B14F-4D97-AF65-F5344CB8AC3E}">
        <p14:creationId xmlns:p14="http://schemas.microsoft.com/office/powerpoint/2010/main" val="375234059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DUS PPT template 2022.potx" id="{DF535290-B0B1-4A51-B265-35C445AB3207}" vid="{3AE6B686-C2AD-46B2-A248-0CF51D5484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3322E2859EA04480C0C6770A34B461" ma:contentTypeVersion="13" ma:contentTypeDescription="Create a new document." ma:contentTypeScope="" ma:versionID="e7ea2cf009fe337070c28344bdea1d32">
  <xsd:schema xmlns:xsd="http://www.w3.org/2001/XMLSchema" xmlns:xs="http://www.w3.org/2001/XMLSchema" xmlns:p="http://schemas.microsoft.com/office/2006/metadata/properties" xmlns:ns2="a22fb1fb-4506-419e-9ae5-caa48fd26b25" xmlns:ns3="6409aea7-142b-4a17-91e3-ac20f39121ad" targetNamespace="http://schemas.microsoft.com/office/2006/metadata/properties" ma:root="true" ma:fieldsID="4d79c71df06e012a9628ba5fca4bda1b" ns2:_="" ns3:_="">
    <xsd:import namespace="a22fb1fb-4506-419e-9ae5-caa48fd26b25"/>
    <xsd:import namespace="6409aea7-142b-4a17-91e3-ac20f39121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fb1fb-4506-419e-9ae5-caa48fd26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286ec34-a2ae-4ac6-b6b4-0b3167cce8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9aea7-142b-4a17-91e3-ac20f39121a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ce97245-1d1c-4fc8-bc04-753aa03d46c3}" ma:internalName="TaxCatchAll" ma:showField="CatchAllData" ma:web="6409aea7-142b-4a17-91e3-ac20f39121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2fb1fb-4506-419e-9ae5-caa48fd26b25">
      <Terms xmlns="http://schemas.microsoft.com/office/infopath/2007/PartnerControls"/>
    </lcf76f155ced4ddcb4097134ff3c332f>
    <TaxCatchAll xmlns="6409aea7-142b-4a17-91e3-ac20f39121ad" xsi:nil="true"/>
  </documentManagement>
</p:properties>
</file>

<file path=customXml/itemProps1.xml><?xml version="1.0" encoding="utf-8"?>
<ds:datastoreItem xmlns:ds="http://schemas.openxmlformats.org/officeDocument/2006/customXml" ds:itemID="{4A792CA9-3199-4B05-AE64-A575F864B4BE}"/>
</file>

<file path=customXml/itemProps2.xml><?xml version="1.0" encoding="utf-8"?>
<ds:datastoreItem xmlns:ds="http://schemas.openxmlformats.org/officeDocument/2006/customXml" ds:itemID="{D46790DA-7362-4910-AD66-FE8478234263}"/>
</file>

<file path=customXml/itemProps3.xml><?xml version="1.0" encoding="utf-8"?>
<ds:datastoreItem xmlns:ds="http://schemas.openxmlformats.org/officeDocument/2006/customXml" ds:itemID="{A904D443-B7AD-4848-A7BE-53BF91C3E8EA}"/>
</file>

<file path=docProps/app.xml><?xml version="1.0" encoding="utf-8"?>
<Properties xmlns="http://schemas.openxmlformats.org/officeDocument/2006/extended-properties" xmlns:vt="http://schemas.openxmlformats.org/officeDocument/2006/docPropsVTypes">
  <Template>NDUS PPT template 2022 w green and blue border</Template>
  <TotalTime>2333</TotalTime>
  <Words>983</Words>
  <Application>Microsoft Office PowerPoint</Application>
  <PresentationFormat>Widescreen</PresentationFormat>
  <Paragraphs>146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Corbel</vt:lpstr>
      <vt:lpstr>Courier New</vt:lpstr>
      <vt:lpstr>Tahoma</vt:lpstr>
      <vt:lpstr>Wingdings</vt:lpstr>
      <vt:lpstr>Basis</vt:lpstr>
      <vt:lpstr>PowerPoint Presentation</vt:lpstr>
      <vt:lpstr>Teach and prepare our students for the changing digital landscape so they can enter the workforce ready to make substantial contributions to society.</vt:lpstr>
      <vt:lpstr>Study Group Participants</vt:lpstr>
      <vt:lpstr>Defining Digitization</vt:lpstr>
      <vt:lpstr>Focus Topics: How does Digitization Impact:</vt:lpstr>
      <vt:lpstr>What we teach</vt:lpstr>
      <vt:lpstr>What we teach</vt:lpstr>
      <vt:lpstr>The way we teach</vt:lpstr>
      <vt:lpstr>The way we teach</vt:lpstr>
      <vt:lpstr>How campuses operate </vt:lpstr>
      <vt:lpstr>How campuses operate</vt:lpstr>
      <vt:lpstr>College and what it means  to be human</vt:lpstr>
      <vt:lpstr>PowerPoint Presentation</vt:lpstr>
      <vt:lpstr>Intersection with other groups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Rostad</dc:creator>
  <cp:lastModifiedBy>Curtis Biller</cp:lastModifiedBy>
  <cp:revision>35</cp:revision>
  <cp:lastPrinted>2023-04-27T16:17:37Z</cp:lastPrinted>
  <dcterms:created xsi:type="dcterms:W3CDTF">2022-04-28T13:06:59Z</dcterms:created>
  <dcterms:modified xsi:type="dcterms:W3CDTF">2023-10-31T14:44:24Z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0x010100393322E2859EA04480C0C6770A34B461</vt:lpwstr>
  </property>
</Properties>
</file>