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80" r:id="rId1"/>
  </p:sldMasterIdLst>
  <p:notesMasterIdLst>
    <p:notesMasterId r:id="rId30"/>
  </p:notesMasterIdLst>
  <p:handoutMasterIdLst>
    <p:handoutMasterId r:id="rId31"/>
  </p:handoutMasterIdLst>
  <p:sldIdLst>
    <p:sldId id="325" r:id="rId2"/>
    <p:sldId id="866" r:id="rId3"/>
    <p:sldId id="873" r:id="rId4"/>
    <p:sldId id="885" r:id="rId5"/>
    <p:sldId id="886" r:id="rId6"/>
    <p:sldId id="887" r:id="rId7"/>
    <p:sldId id="888" r:id="rId8"/>
    <p:sldId id="889" r:id="rId9"/>
    <p:sldId id="890" r:id="rId10"/>
    <p:sldId id="891" r:id="rId11"/>
    <p:sldId id="892" r:id="rId12"/>
    <p:sldId id="893" r:id="rId13"/>
    <p:sldId id="894" r:id="rId14"/>
    <p:sldId id="895" r:id="rId15"/>
    <p:sldId id="896" r:id="rId16"/>
    <p:sldId id="897" r:id="rId17"/>
    <p:sldId id="898" r:id="rId18"/>
    <p:sldId id="899" r:id="rId19"/>
    <p:sldId id="900" r:id="rId20"/>
    <p:sldId id="901" r:id="rId21"/>
    <p:sldId id="902" r:id="rId22"/>
    <p:sldId id="903" r:id="rId23"/>
    <p:sldId id="904" r:id="rId24"/>
    <p:sldId id="905" r:id="rId25"/>
    <p:sldId id="906" r:id="rId26"/>
    <p:sldId id="907" r:id="rId27"/>
    <p:sldId id="881" r:id="rId28"/>
    <p:sldId id="884" r:id="rId2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loe Krinke" initials="CK" lastIdx="25" clrIdx="0">
    <p:extLst>
      <p:ext uri="{19B8F6BF-5375-455C-9EA6-DF929625EA0E}">
        <p15:presenceInfo xmlns:p15="http://schemas.microsoft.com/office/powerpoint/2012/main" userId="S-1-5-21-145012770-2172889430-2296263792-9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A"/>
    <a:srgbClr val="0C3C72"/>
    <a:srgbClr val="660066"/>
    <a:srgbClr val="0033CC"/>
    <a:srgbClr val="CCFFFF"/>
    <a:srgbClr val="CCFFCC"/>
    <a:srgbClr val="CCCCFF"/>
    <a:srgbClr val="008080"/>
    <a:srgbClr val="00008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9" autoAdjust="0"/>
    <p:restoredTop sz="86036" autoAdjust="0"/>
  </p:normalViewPr>
  <p:slideViewPr>
    <p:cSldViewPr snapToGrid="0" snapToObjects="1">
      <p:cViewPr varScale="1">
        <p:scale>
          <a:sx n="113" d="100"/>
          <a:sy n="113" d="100"/>
        </p:scale>
        <p:origin x="228" y="102"/>
      </p:cViewPr>
      <p:guideLst>
        <p:guide orient="horz" pos="2160"/>
        <p:guide pos="3840"/>
      </p:guideLst>
    </p:cSldViewPr>
  </p:slideViewPr>
  <p:outlineViewPr>
    <p:cViewPr>
      <p:scale>
        <a:sx n="33" d="100"/>
        <a:sy n="33" d="100"/>
      </p:scale>
      <p:origin x="0" y="-14310"/>
    </p:cViewPr>
  </p:outlineViewPr>
  <p:notesTextViewPr>
    <p:cViewPr>
      <p:scale>
        <a:sx n="150" d="100"/>
        <a:sy n="150" d="100"/>
      </p:scale>
      <p:origin x="0" y="0"/>
    </p:cViewPr>
  </p:notesTextViewPr>
  <p:notesViewPr>
    <p:cSldViewPr snapToGrid="0" snapToObjects="1">
      <p:cViewPr varScale="1">
        <p:scale>
          <a:sx n="55" d="100"/>
          <a:sy n="55" d="100"/>
        </p:scale>
        <p:origin x="1656"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1" cy="464820"/>
          </a:xfrm>
          <a:prstGeom prst="rect">
            <a:avLst/>
          </a:prstGeom>
        </p:spPr>
        <p:txBody>
          <a:bodyPr vert="horz" lIns="93117" tIns="46557" rIns="93117" bIns="46557" rtlCol="0"/>
          <a:lstStyle>
            <a:lvl1pPr algn="l">
              <a:defRPr sz="1300"/>
            </a:lvl1pPr>
          </a:lstStyle>
          <a:p>
            <a:endParaRPr lang="en-US"/>
          </a:p>
        </p:txBody>
      </p:sp>
      <p:sp>
        <p:nvSpPr>
          <p:cNvPr id="3" name="Date Placeholder 2"/>
          <p:cNvSpPr>
            <a:spLocks noGrp="1"/>
          </p:cNvSpPr>
          <p:nvPr>
            <p:ph type="dt" sz="quarter" idx="1"/>
          </p:nvPr>
        </p:nvSpPr>
        <p:spPr>
          <a:xfrm>
            <a:off x="3970940" y="1"/>
            <a:ext cx="3037841" cy="464820"/>
          </a:xfrm>
          <a:prstGeom prst="rect">
            <a:avLst/>
          </a:prstGeom>
        </p:spPr>
        <p:txBody>
          <a:bodyPr vert="horz" lIns="93117" tIns="46557" rIns="93117" bIns="46557" rtlCol="0"/>
          <a:lstStyle>
            <a:lvl1pPr algn="r">
              <a:defRPr sz="1300"/>
            </a:lvl1pPr>
          </a:lstStyle>
          <a:p>
            <a:fld id="{B713F6CA-1415-9840-924E-A6253A6B25CE}" type="datetimeFigureOut">
              <a:rPr lang="en-US" smtClean="0"/>
              <a:pPr/>
              <a:t>10/31/2023</a:t>
            </a:fld>
            <a:endParaRPr lang="en-US"/>
          </a:p>
        </p:txBody>
      </p:sp>
      <p:sp>
        <p:nvSpPr>
          <p:cNvPr id="4" name="Footer Placeholder 3"/>
          <p:cNvSpPr>
            <a:spLocks noGrp="1"/>
          </p:cNvSpPr>
          <p:nvPr>
            <p:ph type="ftr" sz="quarter" idx="2"/>
          </p:nvPr>
        </p:nvSpPr>
        <p:spPr>
          <a:xfrm>
            <a:off x="3" y="8829968"/>
            <a:ext cx="3037841" cy="464820"/>
          </a:xfrm>
          <a:prstGeom prst="rect">
            <a:avLst/>
          </a:prstGeom>
        </p:spPr>
        <p:txBody>
          <a:bodyPr vert="horz" lIns="93117" tIns="46557" rIns="93117" bIns="46557" rtlCol="0" anchor="b"/>
          <a:lstStyle>
            <a:lvl1pPr algn="l">
              <a:defRPr sz="1300"/>
            </a:lvl1pPr>
          </a:lstStyle>
          <a:p>
            <a:endParaRPr lang="en-US"/>
          </a:p>
        </p:txBody>
      </p:sp>
      <p:sp>
        <p:nvSpPr>
          <p:cNvPr id="5" name="Slide Number Placeholder 4"/>
          <p:cNvSpPr>
            <a:spLocks noGrp="1"/>
          </p:cNvSpPr>
          <p:nvPr>
            <p:ph type="sldNum" sz="quarter" idx="3"/>
          </p:nvPr>
        </p:nvSpPr>
        <p:spPr>
          <a:xfrm>
            <a:off x="3970940" y="8829968"/>
            <a:ext cx="3037841" cy="464820"/>
          </a:xfrm>
          <a:prstGeom prst="rect">
            <a:avLst/>
          </a:prstGeom>
        </p:spPr>
        <p:txBody>
          <a:bodyPr vert="horz" lIns="93117" tIns="46557" rIns="93117" bIns="46557" rtlCol="0" anchor="b"/>
          <a:lstStyle>
            <a:lvl1pPr algn="r">
              <a:defRPr sz="1300"/>
            </a:lvl1pPr>
          </a:lstStyle>
          <a:p>
            <a:fld id="{765CDDD2-5713-7B45-96FB-2A8C41EC9948}" type="slidenum">
              <a:rPr lang="en-US" smtClean="0"/>
              <a:pPr/>
              <a:t>‹#›</a:t>
            </a:fld>
            <a:endParaRPr lang="en-US"/>
          </a:p>
        </p:txBody>
      </p:sp>
    </p:spTree>
    <p:extLst>
      <p:ext uri="{BB962C8B-B14F-4D97-AF65-F5344CB8AC3E}">
        <p14:creationId xmlns:p14="http://schemas.microsoft.com/office/powerpoint/2010/main" val="1432104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1" cy="464820"/>
          </a:xfrm>
          <a:prstGeom prst="rect">
            <a:avLst/>
          </a:prstGeom>
        </p:spPr>
        <p:txBody>
          <a:bodyPr vert="horz" lIns="93117" tIns="46557" rIns="93117" bIns="46557" rtlCol="0"/>
          <a:lstStyle>
            <a:lvl1pPr algn="l">
              <a:defRPr sz="1300"/>
            </a:lvl1pPr>
          </a:lstStyle>
          <a:p>
            <a:endParaRPr lang="en-US"/>
          </a:p>
        </p:txBody>
      </p:sp>
      <p:sp>
        <p:nvSpPr>
          <p:cNvPr id="3" name="Date Placeholder 2"/>
          <p:cNvSpPr>
            <a:spLocks noGrp="1"/>
          </p:cNvSpPr>
          <p:nvPr>
            <p:ph type="dt" idx="1"/>
          </p:nvPr>
        </p:nvSpPr>
        <p:spPr>
          <a:xfrm>
            <a:off x="3970940" y="1"/>
            <a:ext cx="3037841" cy="464820"/>
          </a:xfrm>
          <a:prstGeom prst="rect">
            <a:avLst/>
          </a:prstGeom>
        </p:spPr>
        <p:txBody>
          <a:bodyPr vert="horz" lIns="93117" tIns="46557" rIns="93117" bIns="46557" rtlCol="0"/>
          <a:lstStyle>
            <a:lvl1pPr algn="r">
              <a:defRPr sz="1300"/>
            </a:lvl1pPr>
          </a:lstStyle>
          <a:p>
            <a:fld id="{DAB3E598-CC5F-1645-A96C-DA71B6295F16}" type="datetimeFigureOut">
              <a:rPr lang="en-US" smtClean="0"/>
              <a:pPr/>
              <a:t>10/31/2023</a:t>
            </a:fld>
            <a:endParaRPr lang="en-US"/>
          </a:p>
        </p:txBody>
      </p:sp>
      <p:sp>
        <p:nvSpPr>
          <p:cNvPr id="4" name="Slide Image Placeholder 3"/>
          <p:cNvSpPr>
            <a:spLocks noGrp="1" noRot="1" noChangeAspect="1"/>
          </p:cNvSpPr>
          <p:nvPr>
            <p:ph type="sldImg" idx="2"/>
          </p:nvPr>
        </p:nvSpPr>
        <p:spPr>
          <a:xfrm>
            <a:off x="406400" y="695325"/>
            <a:ext cx="6197600" cy="3487738"/>
          </a:xfrm>
          <a:prstGeom prst="rect">
            <a:avLst/>
          </a:prstGeom>
          <a:noFill/>
          <a:ln w="12700">
            <a:solidFill>
              <a:prstClr val="black"/>
            </a:solidFill>
          </a:ln>
        </p:spPr>
        <p:txBody>
          <a:bodyPr vert="horz" lIns="93117" tIns="46557" rIns="93117" bIns="46557"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17" tIns="46557" rIns="93117" bIns="4655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968"/>
            <a:ext cx="3037841" cy="464820"/>
          </a:xfrm>
          <a:prstGeom prst="rect">
            <a:avLst/>
          </a:prstGeom>
        </p:spPr>
        <p:txBody>
          <a:bodyPr vert="horz" lIns="93117" tIns="46557" rIns="93117" bIns="46557" rtlCol="0" anchor="b"/>
          <a:lstStyle>
            <a:lvl1pPr algn="l">
              <a:defRPr sz="1300"/>
            </a:lvl1pPr>
          </a:lstStyle>
          <a:p>
            <a:endParaRPr lang="en-US"/>
          </a:p>
        </p:txBody>
      </p:sp>
      <p:sp>
        <p:nvSpPr>
          <p:cNvPr id="7" name="Slide Number Placeholder 6"/>
          <p:cNvSpPr>
            <a:spLocks noGrp="1"/>
          </p:cNvSpPr>
          <p:nvPr>
            <p:ph type="sldNum" sz="quarter" idx="5"/>
          </p:nvPr>
        </p:nvSpPr>
        <p:spPr>
          <a:xfrm>
            <a:off x="3970940" y="8829968"/>
            <a:ext cx="3037841" cy="464820"/>
          </a:xfrm>
          <a:prstGeom prst="rect">
            <a:avLst/>
          </a:prstGeom>
        </p:spPr>
        <p:txBody>
          <a:bodyPr vert="horz" lIns="93117" tIns="46557" rIns="93117" bIns="46557" rtlCol="0" anchor="b"/>
          <a:lstStyle>
            <a:lvl1pPr algn="r">
              <a:defRPr sz="1300"/>
            </a:lvl1pPr>
          </a:lstStyle>
          <a:p>
            <a:fld id="{34E984B5-9D34-CA46-A935-99C9F81C65C2}" type="slidenum">
              <a:rPr lang="en-US" smtClean="0"/>
              <a:pPr/>
              <a:t>‹#›</a:t>
            </a:fld>
            <a:endParaRPr lang="en-US"/>
          </a:p>
        </p:txBody>
      </p:sp>
    </p:spTree>
    <p:extLst>
      <p:ext uri="{BB962C8B-B14F-4D97-AF65-F5344CB8AC3E}">
        <p14:creationId xmlns:p14="http://schemas.microsoft.com/office/powerpoint/2010/main" val="41826328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406400" y="695325"/>
            <a:ext cx="6197600" cy="3487738"/>
          </a:xfrm>
          <a:ln/>
        </p:spPr>
      </p:sp>
      <p:sp>
        <p:nvSpPr>
          <p:cNvPr id="3" name="Notes Placeholder 2"/>
          <p:cNvSpPr>
            <a:spLocks noGrp="1"/>
          </p:cNvSpPr>
          <p:nvPr>
            <p:ph type="body" idx="1"/>
          </p:nvPr>
        </p:nvSpPr>
        <p:spPr/>
        <p:txBody>
          <a:bodyPr>
            <a:normAutofit/>
          </a:bodyPr>
          <a:lstStyle/>
          <a:p>
            <a:pPr>
              <a:defRPr/>
            </a:pPr>
            <a:endParaRPr lang="en-US" sz="1300" dirty="0">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746">
              <a:defRPr>
                <a:solidFill>
                  <a:schemeClr val="tx1"/>
                </a:solidFill>
                <a:latin typeface="Arial" panose="020B0604020202020204" pitchFamily="34" charset="0"/>
              </a:defRPr>
            </a:lvl1pPr>
            <a:lvl2pPr marL="751313" indent="-288967" defTabSz="940746">
              <a:defRPr>
                <a:solidFill>
                  <a:schemeClr val="tx1"/>
                </a:solidFill>
                <a:latin typeface="Arial" panose="020B0604020202020204" pitchFamily="34" charset="0"/>
              </a:defRPr>
            </a:lvl2pPr>
            <a:lvl3pPr marL="1155865" indent="-231174" defTabSz="940746">
              <a:defRPr>
                <a:solidFill>
                  <a:schemeClr val="tx1"/>
                </a:solidFill>
                <a:latin typeface="Arial" panose="020B0604020202020204" pitchFamily="34" charset="0"/>
              </a:defRPr>
            </a:lvl3pPr>
            <a:lvl4pPr marL="1618211" indent="-231174" defTabSz="940746">
              <a:defRPr>
                <a:solidFill>
                  <a:schemeClr val="tx1"/>
                </a:solidFill>
                <a:latin typeface="Arial" panose="020B0604020202020204" pitchFamily="34" charset="0"/>
              </a:defRPr>
            </a:lvl4pPr>
            <a:lvl5pPr marL="2080559" indent="-231174" defTabSz="940746">
              <a:defRPr>
                <a:solidFill>
                  <a:schemeClr val="tx1"/>
                </a:solidFill>
                <a:latin typeface="Arial" panose="020B0604020202020204" pitchFamily="34" charset="0"/>
              </a:defRPr>
            </a:lvl5pPr>
            <a:lvl6pPr marL="2542904" indent="-231174" defTabSz="940746" eaLnBrk="0" fontAlgn="base" hangingPunct="0">
              <a:spcBef>
                <a:spcPct val="0"/>
              </a:spcBef>
              <a:spcAft>
                <a:spcPct val="0"/>
              </a:spcAft>
              <a:defRPr>
                <a:solidFill>
                  <a:schemeClr val="tx1"/>
                </a:solidFill>
                <a:latin typeface="Arial" panose="020B0604020202020204" pitchFamily="34" charset="0"/>
              </a:defRPr>
            </a:lvl6pPr>
            <a:lvl7pPr marL="3005250" indent="-231174" defTabSz="940746" eaLnBrk="0" fontAlgn="base" hangingPunct="0">
              <a:spcBef>
                <a:spcPct val="0"/>
              </a:spcBef>
              <a:spcAft>
                <a:spcPct val="0"/>
              </a:spcAft>
              <a:defRPr>
                <a:solidFill>
                  <a:schemeClr val="tx1"/>
                </a:solidFill>
                <a:latin typeface="Arial" panose="020B0604020202020204" pitchFamily="34" charset="0"/>
              </a:defRPr>
            </a:lvl7pPr>
            <a:lvl8pPr marL="3467597" indent="-231174" defTabSz="940746" eaLnBrk="0" fontAlgn="base" hangingPunct="0">
              <a:spcBef>
                <a:spcPct val="0"/>
              </a:spcBef>
              <a:spcAft>
                <a:spcPct val="0"/>
              </a:spcAft>
              <a:defRPr>
                <a:solidFill>
                  <a:schemeClr val="tx1"/>
                </a:solidFill>
                <a:latin typeface="Arial" panose="020B0604020202020204" pitchFamily="34" charset="0"/>
              </a:defRPr>
            </a:lvl8pPr>
            <a:lvl9pPr marL="3929942" indent="-231174" defTabSz="940746" eaLnBrk="0" fontAlgn="base" hangingPunct="0">
              <a:spcBef>
                <a:spcPct val="0"/>
              </a:spcBef>
              <a:spcAft>
                <a:spcPct val="0"/>
              </a:spcAft>
              <a:defRPr>
                <a:solidFill>
                  <a:schemeClr val="tx1"/>
                </a:solidFill>
                <a:latin typeface="Arial" panose="020B0604020202020204" pitchFamily="34" charset="0"/>
              </a:defRPr>
            </a:lvl9pPr>
          </a:lstStyle>
          <a:p>
            <a:fld id="{72E94F55-1FD4-4735-9EE5-D63DB112B171}" type="slidenum">
              <a:rPr lang="en-US" altLang="en-US" smtClean="0">
                <a:solidFill>
                  <a:srgbClr val="000000"/>
                </a:solidFill>
              </a:rPr>
              <a:pPr/>
              <a:t>1</a:t>
            </a:fld>
            <a:endParaRPr lang="en-US" altLang="en-US">
              <a:solidFill>
                <a:srgbClr val="000000"/>
              </a:solidFill>
            </a:endParaRPr>
          </a:p>
        </p:txBody>
      </p:sp>
    </p:spTree>
    <p:extLst>
      <p:ext uri="{BB962C8B-B14F-4D97-AF65-F5344CB8AC3E}">
        <p14:creationId xmlns:p14="http://schemas.microsoft.com/office/powerpoint/2010/main" val="41190955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19505" y="3289859"/>
            <a:ext cx="9966960" cy="1577416"/>
          </a:xfrm>
        </p:spPr>
        <p:txBody>
          <a:bodyPr anchor="b">
            <a:normAutofit/>
          </a:bodyPr>
          <a:lstStyle>
            <a:lvl1pPr algn="ctr">
              <a:lnSpc>
                <a:spcPct val="85000"/>
              </a:lnSpc>
              <a:defRPr kumimoji="0" lang="en-US" sz="5400" b="1" i="0" u="none" strike="noStrike" kern="1200" cap="none" spc="0" normalizeH="0" baseline="0" dirty="0">
                <a:ln w="15875">
                  <a:solidFill>
                    <a:sysClr val="window" lastClr="FFFFFF"/>
                  </a:solidFill>
                </a:ln>
                <a:solidFill>
                  <a:srgbClr val="00407A"/>
                </a:solidFill>
                <a:effectLst/>
                <a:uLnTx/>
                <a:uFillTx/>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709530" y="5124451"/>
            <a:ext cx="8767860" cy="1236058"/>
          </a:xfrm>
        </p:spPr>
        <p:txBody>
          <a:bodyPr>
            <a:normAutofit/>
          </a:bodyPr>
          <a:lstStyle>
            <a:lvl1pPr marL="0" indent="0" algn="ctr">
              <a:buNone/>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8" name="Straight Connector 7"/>
          <p:cNvCxnSpPr/>
          <p:nvPr/>
        </p:nvCxnSpPr>
        <p:spPr>
          <a:xfrm>
            <a:off x="1978660" y="4886325"/>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699B175D-EC2A-4F8F-9AB2-103378732BDC}"/>
              </a:ext>
            </a:extLst>
          </p:cNvPr>
          <p:cNvPicPr>
            <a:picLocks noChangeAspect="1"/>
          </p:cNvPicPr>
          <p:nvPr userDrawn="1"/>
        </p:nvPicPr>
        <p:blipFill>
          <a:blip r:embed="rId2"/>
          <a:stretch>
            <a:fillRect/>
          </a:stretch>
        </p:blipFill>
        <p:spPr>
          <a:xfrm>
            <a:off x="4119245" y="666074"/>
            <a:ext cx="3948430" cy="1868254"/>
          </a:xfrm>
          <a:prstGeom prst="rect">
            <a:avLst/>
          </a:prstGeom>
        </p:spPr>
      </p:pic>
      <p:sp>
        <p:nvSpPr>
          <p:cNvPr id="9" name="Rectangle 8">
            <a:extLst>
              <a:ext uri="{FF2B5EF4-FFF2-40B4-BE49-F238E27FC236}">
                <a16:creationId xmlns:a16="http://schemas.microsoft.com/office/drawing/2014/main" id="{3B48A6C0-804B-4B0E-AFE5-891E2AAC871E}"/>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20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634CA8A6-B55B-48F6-AAFF-3F2D0C91F53B}" type="slidenum">
              <a:rPr lang="en-US" smtClean="0"/>
              <a:pPr>
                <a:defRPr/>
              </a:pPr>
              <a:t>‹#›</a:t>
            </a:fld>
            <a:endParaRPr lang="en-US"/>
          </a:p>
        </p:txBody>
      </p:sp>
    </p:spTree>
    <p:extLst>
      <p:ext uri="{BB962C8B-B14F-4D97-AF65-F5344CB8AC3E}">
        <p14:creationId xmlns:p14="http://schemas.microsoft.com/office/powerpoint/2010/main" val="1734955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998567DB-026F-430B-8472-F9F4AC6EDB63}" type="slidenum">
              <a:rPr lang="en-US" smtClean="0"/>
              <a:pPr>
                <a:defRPr/>
              </a:pPr>
              <a:t>‹#›</a:t>
            </a:fld>
            <a:endParaRPr lang="en-US"/>
          </a:p>
        </p:txBody>
      </p:sp>
    </p:spTree>
    <p:extLst>
      <p:ext uri="{BB962C8B-B14F-4D97-AF65-F5344CB8AC3E}">
        <p14:creationId xmlns:p14="http://schemas.microsoft.com/office/powerpoint/2010/main" val="406223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C0B5D8B7-9814-4D88-8EBB-7347F8D27F3B}" type="slidenum">
              <a:rPr lang="en-US" smtClean="0"/>
              <a:pPr>
                <a:defRPr/>
              </a:pPr>
              <a:t>‹#›</a:t>
            </a:fld>
            <a:endParaRPr lang="en-US"/>
          </a:p>
        </p:txBody>
      </p:sp>
    </p:spTree>
    <p:extLst>
      <p:ext uri="{BB962C8B-B14F-4D97-AF65-F5344CB8AC3E}">
        <p14:creationId xmlns:p14="http://schemas.microsoft.com/office/powerpoint/2010/main" val="189376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55775728-748A-48B1-A392-55A644D82C85}" type="slidenum">
              <a:rPr lang="en-US" smtClean="0"/>
              <a:pPr>
                <a:defRPr/>
              </a:pPr>
              <a:t>‹#›</a:t>
            </a:fld>
            <a:endParaRPr lang="en-US"/>
          </a:p>
        </p:txBody>
      </p:sp>
    </p:spTree>
    <p:extLst>
      <p:ext uri="{BB962C8B-B14F-4D97-AF65-F5344CB8AC3E}">
        <p14:creationId xmlns:p14="http://schemas.microsoft.com/office/powerpoint/2010/main" val="1079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8" name="Footer Placeholder 7"/>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9" name="Slide Number Placeholder 8"/>
          <p:cNvSpPr>
            <a:spLocks noGrp="1"/>
          </p:cNvSpPr>
          <p:nvPr>
            <p:ph type="sldNum" sz="quarter" idx="12"/>
          </p:nvPr>
        </p:nvSpPr>
        <p:spPr>
          <a:xfrm>
            <a:off x="8532266" y="6223828"/>
            <a:ext cx="1706217" cy="365125"/>
          </a:xfrm>
          <a:prstGeom prst="rect">
            <a:avLst/>
          </a:prstGeom>
        </p:spPr>
        <p:txBody>
          <a:bodyPr/>
          <a:lstStyle/>
          <a:p>
            <a:pPr>
              <a:defRPr/>
            </a:pPr>
            <a:fld id="{2FCA3A2F-9F76-4958-BD97-10733E00144B}" type="slidenum">
              <a:rPr lang="en-US" smtClean="0"/>
              <a:pPr>
                <a:defRPr/>
              </a:pPr>
              <a:t>‹#›</a:t>
            </a:fld>
            <a:endParaRPr lang="en-US"/>
          </a:p>
        </p:txBody>
      </p:sp>
    </p:spTree>
    <p:extLst>
      <p:ext uri="{BB962C8B-B14F-4D97-AF65-F5344CB8AC3E}">
        <p14:creationId xmlns:p14="http://schemas.microsoft.com/office/powerpoint/2010/main" val="1068085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4" name="Footer Placeholder 3"/>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8532266" y="6223828"/>
            <a:ext cx="1706217" cy="365125"/>
          </a:xfrm>
          <a:prstGeom prst="rect">
            <a:avLst/>
          </a:prstGeom>
        </p:spPr>
        <p:txBody>
          <a:bodyPr/>
          <a:lstStyle/>
          <a:p>
            <a:pPr>
              <a:defRPr/>
            </a:pPr>
            <a:fld id="{E544455D-7A61-47D9-BB65-46D7980788C4}" type="slidenum">
              <a:rPr lang="en-US" smtClean="0"/>
              <a:pPr>
                <a:defRPr/>
              </a:pPr>
              <a:t>‹#›</a:t>
            </a:fld>
            <a:endParaRPr lang="en-US"/>
          </a:p>
        </p:txBody>
      </p:sp>
      <p:cxnSp>
        <p:nvCxnSpPr>
          <p:cNvPr id="7" name="Straight Connector 6">
            <a:extLst>
              <a:ext uri="{FF2B5EF4-FFF2-40B4-BE49-F238E27FC236}">
                <a16:creationId xmlns:a16="http://schemas.microsoft.com/office/drawing/2014/main" id="{BB2FC917-EB53-480B-9974-D1B9FFB4BDE3}"/>
              </a:ext>
            </a:extLst>
          </p:cNvPr>
          <p:cNvCxnSpPr/>
          <p:nvPr userDrawn="1"/>
        </p:nvCxnSpPr>
        <p:spPr>
          <a:xfrm>
            <a:off x="1276350" y="1781175"/>
            <a:ext cx="974217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4E6CCB4-FB77-4AA0-B0B8-25A01890663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91790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0B0C8-0978-47FB-A49F-C563F7CDC9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17435B-0003-483F-BECC-B631545F8873}"/>
              </a:ext>
            </a:extLst>
          </p:cNvPr>
          <p:cNvSpPr>
            <a:spLocks noGrp="1"/>
          </p:cNvSpPr>
          <p:nvPr>
            <p:ph type="dt" sz="half" idx="10"/>
          </p:nvPr>
        </p:nvSpPr>
        <p:spPr>
          <a:xfrm>
            <a:off x="1142996" y="6223828"/>
            <a:ext cx="2329074" cy="365125"/>
          </a:xfrm>
          <a:prstGeom prst="rect">
            <a:avLst/>
          </a:prstGeom>
        </p:spPr>
        <p:txBody>
          <a:bodyPr/>
          <a:lstStyle/>
          <a:p>
            <a:fld id="{34A43A2E-6632-4F9D-8728-2CF59ACBBE60}" type="datetimeFigureOut">
              <a:rPr lang="en-US" smtClean="0"/>
              <a:pPr/>
              <a:t>10/31/2023</a:t>
            </a:fld>
            <a:endParaRPr lang="en-US" dirty="0"/>
          </a:p>
        </p:txBody>
      </p:sp>
      <p:sp>
        <p:nvSpPr>
          <p:cNvPr id="4" name="Footer Placeholder 3">
            <a:extLst>
              <a:ext uri="{FF2B5EF4-FFF2-40B4-BE49-F238E27FC236}">
                <a16:creationId xmlns:a16="http://schemas.microsoft.com/office/drawing/2014/main" id="{3ED56DAF-9F86-4268-8CB3-58DB04429F8C}"/>
              </a:ext>
            </a:extLst>
          </p:cNvPr>
          <p:cNvSpPr>
            <a:spLocks noGrp="1"/>
          </p:cNvSpPr>
          <p:nvPr>
            <p:ph type="ftr" sz="quarter" idx="11"/>
          </p:nvPr>
        </p:nvSpPr>
        <p:spPr>
          <a:xfrm>
            <a:off x="3644348" y="6223828"/>
            <a:ext cx="4717774" cy="365125"/>
          </a:xfrm>
          <a:prstGeom prst="rect">
            <a:avLst/>
          </a:prstGeom>
        </p:spPr>
        <p:txBody>
          <a:bodyPr/>
          <a:lstStyle/>
          <a:p>
            <a:pPr>
              <a:defRPr/>
            </a:pPr>
            <a:endParaRPr lang="en-US" dirty="0"/>
          </a:p>
        </p:txBody>
      </p:sp>
      <p:sp>
        <p:nvSpPr>
          <p:cNvPr id="5" name="Slide Number Placeholder 4">
            <a:extLst>
              <a:ext uri="{FF2B5EF4-FFF2-40B4-BE49-F238E27FC236}">
                <a16:creationId xmlns:a16="http://schemas.microsoft.com/office/drawing/2014/main" id="{D462A98D-AE45-4C44-A26F-6FF3158BFFBB}"/>
              </a:ext>
            </a:extLst>
          </p:cNvPr>
          <p:cNvSpPr>
            <a:spLocks noGrp="1"/>
          </p:cNvSpPr>
          <p:nvPr>
            <p:ph type="sldNum" sz="quarter" idx="12"/>
          </p:nvPr>
        </p:nvSpPr>
        <p:spPr>
          <a:xfrm>
            <a:off x="8532266" y="6223828"/>
            <a:ext cx="1706217" cy="365125"/>
          </a:xfrm>
          <a:prstGeom prst="rect">
            <a:avLst/>
          </a:prstGeom>
        </p:spPr>
        <p:txBody>
          <a:bodyPr/>
          <a:lstStyle/>
          <a:p>
            <a:pPr>
              <a:defRPr/>
            </a:pPr>
            <a:r>
              <a:rPr lang="en-US"/>
              <a:t>1</a:t>
            </a:r>
            <a:endParaRPr lang="en-US" dirty="0"/>
          </a:p>
        </p:txBody>
      </p:sp>
      <p:sp>
        <p:nvSpPr>
          <p:cNvPr id="6" name="Rectangle 5">
            <a:extLst>
              <a:ext uri="{FF2B5EF4-FFF2-40B4-BE49-F238E27FC236}">
                <a16:creationId xmlns:a16="http://schemas.microsoft.com/office/drawing/2014/main" id="{2F91EE49-3567-42D1-BD0E-046148A1F171}"/>
              </a:ext>
            </a:extLst>
          </p:cNvPr>
          <p:cNvSpPr/>
          <p:nvPr userDrawn="1"/>
        </p:nvSpPr>
        <p:spPr>
          <a:xfrm>
            <a:off x="371475" y="1114425"/>
            <a:ext cx="657225"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3E8AFFF9-18A8-4248-BB79-31405DAF684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52493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3" name="Footer Placeholder 2"/>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4" name="Slide Number Placeholder 3"/>
          <p:cNvSpPr>
            <a:spLocks noGrp="1"/>
          </p:cNvSpPr>
          <p:nvPr>
            <p:ph type="sldNum" sz="quarter" idx="12"/>
          </p:nvPr>
        </p:nvSpPr>
        <p:spPr>
          <a:xfrm>
            <a:off x="8532266" y="6223828"/>
            <a:ext cx="1706217" cy="365125"/>
          </a:xfrm>
          <a:prstGeom prst="rect">
            <a:avLst/>
          </a:prstGeom>
        </p:spPr>
        <p:txBody>
          <a:bodyPr/>
          <a:lstStyle/>
          <a:p>
            <a:pPr>
              <a:defRPr/>
            </a:pPr>
            <a:fld id="{0C7FF220-38FA-467F-91DF-052ADF72FB0F}" type="slidenum">
              <a:rPr lang="en-US" smtClean="0"/>
              <a:pPr>
                <a:defRPr/>
              </a:pPr>
              <a:t>‹#›</a:t>
            </a:fld>
            <a:endParaRPr lang="en-US"/>
          </a:p>
        </p:txBody>
      </p:sp>
    </p:spTree>
    <p:extLst>
      <p:ext uri="{BB962C8B-B14F-4D97-AF65-F5344CB8AC3E}">
        <p14:creationId xmlns:p14="http://schemas.microsoft.com/office/powerpoint/2010/main" val="274962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457EEAD-9B84-495C-B08D-A9BC8D10EEFF}"/>
              </a:ext>
            </a:extLst>
          </p:cNvPr>
          <p:cNvSpPr/>
          <p:nvPr userDrawn="1"/>
        </p:nvSpPr>
        <p:spPr>
          <a:xfrm>
            <a:off x="663851" y="704850"/>
            <a:ext cx="4717774" cy="5448300"/>
          </a:xfrm>
          <a:prstGeom prst="rect">
            <a:avLst/>
          </a:prstGeom>
          <a:solidFill>
            <a:srgbClr val="004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990850"/>
            <a:ext cx="3931920" cy="2861310"/>
          </a:xfrm>
        </p:spPr>
        <p:txBody>
          <a:bodyPr>
            <a:normAutofit/>
          </a:bodyPr>
          <a:lstStyle>
            <a:lvl1pPr marL="0" indent="0">
              <a:lnSpc>
                <a:spcPct val="100000"/>
              </a:lnSpc>
              <a:spcBef>
                <a:spcPts val="1000"/>
              </a:spcBef>
              <a:buNone/>
              <a:defRPr sz="17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017BC9A0-659E-48CA-86E9-306B4BD2643D}" type="slidenum">
              <a:rPr lang="en-US" smtClean="0"/>
              <a:pPr>
                <a:defRPr/>
              </a:pPr>
              <a:t>‹#›</a:t>
            </a:fld>
            <a:endParaRPr lang="en-US"/>
          </a:p>
        </p:txBody>
      </p:sp>
    </p:spTree>
    <p:extLst>
      <p:ext uri="{BB962C8B-B14F-4D97-AF65-F5344CB8AC3E}">
        <p14:creationId xmlns:p14="http://schemas.microsoft.com/office/powerpoint/2010/main" val="1058745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FCDD40F5-7D89-427E-9E9B-1C3F467734C1}" type="slidenum">
              <a:rPr lang="en-US" smtClean="0"/>
              <a:pPr>
                <a:defRPr/>
              </a:pPr>
              <a:t>‹#›</a:t>
            </a:fld>
            <a:endParaRPr lang="en-US"/>
          </a:p>
        </p:txBody>
      </p:sp>
    </p:spTree>
    <p:extLst>
      <p:ext uri="{BB962C8B-B14F-4D97-AF65-F5344CB8AC3E}">
        <p14:creationId xmlns:p14="http://schemas.microsoft.com/office/powerpoint/2010/main" val="3141647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bg1">
                    <a:lumMod val="65000"/>
                  </a:schemeClr>
                </a:solidFill>
              </a:defRPr>
            </a:lvl1pPr>
          </a:lstStyle>
          <a:p>
            <a:fld id="{34A43A2E-6632-4F9D-8728-2CF59ACBBE60}" type="datetimeFigureOut">
              <a:rPr lang="en-US" smtClean="0"/>
              <a:pPr/>
              <a:t>10/31/2023</a:t>
            </a:fld>
            <a:endParaRPr lang="en-US" dirty="0"/>
          </a:p>
        </p:txBody>
      </p:sp>
      <p:sp>
        <p:nvSpPr>
          <p:cNvPr id="5" name="Footer Placeholder 4"/>
          <p:cNvSpPr>
            <a:spLocks noGrp="1"/>
          </p:cNvSpPr>
          <p:nvPr>
            <p:ph type="ftr" sz="quarter" idx="3"/>
          </p:nvPr>
        </p:nvSpPr>
        <p:spPr>
          <a:xfrm>
            <a:off x="3644348" y="6223828"/>
            <a:ext cx="4717774" cy="365125"/>
          </a:xfrm>
          <a:prstGeom prst="rect">
            <a:avLst/>
          </a:prstGeom>
        </p:spPr>
        <p:txBody>
          <a:bodyPr vert="horz" lIns="91440" tIns="45720" rIns="91440" bIns="45720" rtlCol="0" anchor="ctr"/>
          <a:lstStyle>
            <a:lvl1pPr algn="ctr">
              <a:defRPr sz="1200">
                <a:solidFill>
                  <a:schemeClr val="bg1">
                    <a:lumMod val="65000"/>
                  </a:schemeClr>
                </a:solidFill>
              </a:defRPr>
            </a:lvl1pPr>
          </a:lstStyle>
          <a:p>
            <a:pPr>
              <a:defRPr/>
            </a:pPr>
            <a:endParaRPr lang="en-US" dirty="0"/>
          </a:p>
        </p:txBody>
      </p:sp>
      <p:sp>
        <p:nvSpPr>
          <p:cNvPr id="6" name="Slide Number Placeholder 5"/>
          <p:cNvSpPr>
            <a:spLocks noGrp="1"/>
          </p:cNvSpPr>
          <p:nvPr>
            <p:ph type="sldNum" sz="quarter" idx="4"/>
          </p:nvPr>
        </p:nvSpPr>
        <p:spPr>
          <a:xfrm>
            <a:off x="8532266" y="6223828"/>
            <a:ext cx="1706217" cy="365125"/>
          </a:xfrm>
          <a:prstGeom prst="rect">
            <a:avLst/>
          </a:prstGeom>
        </p:spPr>
        <p:txBody>
          <a:bodyPr vert="horz" lIns="91440" tIns="45720" rIns="91440" bIns="45720" rtlCol="0" anchor="ctr"/>
          <a:lstStyle>
            <a:lvl1pPr algn="r">
              <a:defRPr sz="1200">
                <a:solidFill>
                  <a:schemeClr val="bg1">
                    <a:lumMod val="65000"/>
                  </a:schemeClr>
                </a:solidFill>
              </a:defRPr>
            </a:lvl1pPr>
          </a:lstStyle>
          <a:p>
            <a:pPr>
              <a:defRPr/>
            </a:pPr>
            <a:r>
              <a:rPr lang="en-US" dirty="0"/>
              <a:t>1</a:t>
            </a:r>
          </a:p>
        </p:txBody>
      </p:sp>
      <p:sp>
        <p:nvSpPr>
          <p:cNvPr id="8" name="Slide Number Placeholder 28">
            <a:extLst>
              <a:ext uri="{FF2B5EF4-FFF2-40B4-BE49-F238E27FC236}">
                <a16:creationId xmlns:a16="http://schemas.microsoft.com/office/drawing/2014/main" id="{9F3F0B34-17ED-4FD3-AE5A-BF45B9170B9A}"/>
              </a:ext>
            </a:extLst>
          </p:cNvPr>
          <p:cNvSpPr txBox="1">
            <a:spLocks/>
          </p:cNvSpPr>
          <p:nvPr userDrawn="1"/>
        </p:nvSpPr>
        <p:spPr>
          <a:xfrm>
            <a:off x="11330518" y="6359526"/>
            <a:ext cx="677333" cy="441325"/>
          </a:xfrm>
          <a:prstGeom prst="rect">
            <a:avLst/>
          </a:prstGeom>
        </p:spPr>
        <p:txBody>
          <a:bodyPr/>
          <a:lstStyle>
            <a:defPPr>
              <a:defRPr lang="en-US"/>
            </a:defPPr>
            <a:lvl1pPr marL="0" algn="l" defTabSz="457200" rtl="0" eaLnBrk="1" latinLnBrk="0" hangingPunct="1">
              <a:defRPr sz="1800" kern="1200">
                <a:solidFill>
                  <a:schemeClr val="accent3">
                    <a:shade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defRPr/>
            </a:pPr>
            <a:fld id="{93213A36-B337-4D15-984E-7F9A5046F40A}" type="slidenum">
              <a:rPr lang="en-US" sz="1800" smtClean="0">
                <a:solidFill>
                  <a:prstClr val="white"/>
                </a:solidFill>
              </a:rPr>
              <a:pPr algn="r">
                <a:defRPr/>
              </a:pPr>
              <a:t>‹#›</a:t>
            </a:fld>
            <a:endParaRPr lang="en-US" sz="1800" dirty="0">
              <a:solidFill>
                <a:prstClr val="white"/>
              </a:solidFill>
            </a:endParaRPr>
          </a:p>
        </p:txBody>
      </p:sp>
      <p:pic>
        <p:nvPicPr>
          <p:cNvPr id="10" name="Picture 9">
            <a:extLst>
              <a:ext uri="{FF2B5EF4-FFF2-40B4-BE49-F238E27FC236}">
                <a16:creationId xmlns:a16="http://schemas.microsoft.com/office/drawing/2014/main" id="{0999610C-3592-4BD6-8777-49D6C9589534}"/>
              </a:ext>
            </a:extLst>
          </p:cNvPr>
          <p:cNvPicPr>
            <a:picLocks noChangeAspect="1"/>
          </p:cNvPicPr>
          <p:nvPr userDrawn="1"/>
        </p:nvPicPr>
        <p:blipFill>
          <a:blip r:embed="rId13"/>
          <a:stretch>
            <a:fillRect/>
          </a:stretch>
        </p:blipFill>
        <p:spPr>
          <a:xfrm>
            <a:off x="10543283" y="5906124"/>
            <a:ext cx="1239948" cy="586698"/>
          </a:xfrm>
          <a:prstGeom prst="rect">
            <a:avLst/>
          </a:prstGeom>
        </p:spPr>
      </p:pic>
      <p:sp>
        <p:nvSpPr>
          <p:cNvPr id="9" name="Rectangle 8">
            <a:extLst>
              <a:ext uri="{FF2B5EF4-FFF2-40B4-BE49-F238E27FC236}">
                <a16:creationId xmlns:a16="http://schemas.microsoft.com/office/drawing/2014/main" id="{391EDDCA-05B0-4596-9479-0CAB2E9A48F1}"/>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7441508"/>
      </p:ext>
    </p:extLst>
  </p:cSld>
  <p:clrMap bg1="lt1" tx1="dk1" bg2="lt2" tx2="dk2" accent1="accent1" accent2="accent2" accent3="accent3" accent4="accent4" accent5="accent5" accent6="accent6" hlink="hlink" folHlink="folHlink"/>
  <p:sldLayoutIdLst>
    <p:sldLayoutId id="2147484281" r:id="rId1"/>
    <p:sldLayoutId id="2147484282" r:id="rId2"/>
    <p:sldLayoutId id="2147484284" r:id="rId3"/>
    <p:sldLayoutId id="2147484285" r:id="rId4"/>
    <p:sldLayoutId id="2147484286" r:id="rId5"/>
    <p:sldLayoutId id="2147484292" r:id="rId6"/>
    <p:sldLayoutId id="2147484287" r:id="rId7"/>
    <p:sldLayoutId id="2147484288" r:id="rId8"/>
    <p:sldLayoutId id="2147484289" r:id="rId9"/>
    <p:sldLayoutId id="2147484290" r:id="rId10"/>
    <p:sldLayoutId id="2147484291" r:id="rId11"/>
  </p:sldLayoutIdLst>
  <p:txStyles>
    <p:title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96F50032-C6BD-43DB-987E-2E401D2E22C2}"/>
              </a:ext>
            </a:extLst>
          </p:cNvPr>
          <p:cNvSpPr>
            <a:spLocks noGrp="1"/>
          </p:cNvSpPr>
          <p:nvPr>
            <p:ph type="subTitle" idx="1"/>
          </p:nvPr>
        </p:nvSpPr>
        <p:spPr>
          <a:xfrm>
            <a:off x="1709530" y="5229466"/>
            <a:ext cx="8767860" cy="625481"/>
          </a:xfrm>
        </p:spPr>
        <p:txBody>
          <a:bodyPr/>
          <a:lstStyle/>
          <a:p>
            <a:r>
              <a:rPr lang="en-US" dirty="0"/>
              <a:t>November 1, 2023</a:t>
            </a:r>
          </a:p>
        </p:txBody>
      </p:sp>
      <p:grpSp>
        <p:nvGrpSpPr>
          <p:cNvPr id="10" name="Group 9">
            <a:extLst>
              <a:ext uri="{FF2B5EF4-FFF2-40B4-BE49-F238E27FC236}">
                <a16:creationId xmlns:a16="http://schemas.microsoft.com/office/drawing/2014/main" id="{2A7C2452-F12D-6719-B766-B0CB3C5B2FFF}"/>
              </a:ext>
            </a:extLst>
          </p:cNvPr>
          <p:cNvGrpSpPr/>
          <p:nvPr/>
        </p:nvGrpSpPr>
        <p:grpSpPr>
          <a:xfrm>
            <a:off x="1127351" y="2719951"/>
            <a:ext cx="9932218" cy="1373082"/>
            <a:chOff x="1262477" y="3017015"/>
            <a:chExt cx="9932218" cy="1373082"/>
          </a:xfrm>
        </p:grpSpPr>
        <p:pic>
          <p:nvPicPr>
            <p:cNvPr id="3" name="Picture 2" descr="A blue text on a white background&#10;&#10;Description automatically generated">
              <a:extLst>
                <a:ext uri="{FF2B5EF4-FFF2-40B4-BE49-F238E27FC236}">
                  <a16:creationId xmlns:a16="http://schemas.microsoft.com/office/drawing/2014/main" id="{43483F7E-B6D9-4137-F3D8-E9FEE171F8B0}"/>
                </a:ext>
              </a:extLst>
            </p:cNvPr>
            <p:cNvPicPr>
              <a:picLocks noChangeAspect="1"/>
            </p:cNvPicPr>
            <p:nvPr/>
          </p:nvPicPr>
          <p:blipFill>
            <a:blip r:embed="rId3"/>
            <a:stretch>
              <a:fillRect/>
            </a:stretch>
          </p:blipFill>
          <p:spPr>
            <a:xfrm>
              <a:off x="1262477" y="3017015"/>
              <a:ext cx="5972223" cy="1373082"/>
            </a:xfrm>
            <a:prstGeom prst="rect">
              <a:avLst/>
            </a:prstGeom>
          </p:spPr>
        </p:pic>
        <p:sp>
          <p:nvSpPr>
            <p:cNvPr id="4" name="TextBox 3">
              <a:extLst>
                <a:ext uri="{FF2B5EF4-FFF2-40B4-BE49-F238E27FC236}">
                  <a16:creationId xmlns:a16="http://schemas.microsoft.com/office/drawing/2014/main" id="{D943BBBC-9234-24DC-8AF1-E0EAA0E6FA8C}"/>
                </a:ext>
              </a:extLst>
            </p:cNvPr>
            <p:cNvSpPr txBox="1"/>
            <p:nvPr/>
          </p:nvSpPr>
          <p:spPr>
            <a:xfrm>
              <a:off x="7079466" y="3021146"/>
              <a:ext cx="4115229" cy="1323439"/>
            </a:xfrm>
            <a:prstGeom prst="rect">
              <a:avLst/>
            </a:prstGeom>
            <a:noFill/>
          </p:spPr>
          <p:txBody>
            <a:bodyPr wrap="none" rtlCol="0">
              <a:spAutoFit/>
            </a:bodyPr>
            <a:lstStyle/>
            <a:p>
              <a:r>
                <a:rPr lang="en-US" sz="8000" spc="-150" dirty="0">
                  <a:solidFill>
                    <a:srgbClr val="0C3C72"/>
                  </a:solidFill>
                </a:rPr>
                <a:t>SUMMIT</a:t>
              </a:r>
            </a:p>
          </p:txBody>
        </p:sp>
      </p:grpSp>
      <p:sp>
        <p:nvSpPr>
          <p:cNvPr id="11" name="TextBox 10">
            <a:extLst>
              <a:ext uri="{FF2B5EF4-FFF2-40B4-BE49-F238E27FC236}">
                <a16:creationId xmlns:a16="http://schemas.microsoft.com/office/drawing/2014/main" id="{39773188-3BDC-BB1B-3301-2EC9241E8664}"/>
              </a:ext>
            </a:extLst>
          </p:cNvPr>
          <p:cNvSpPr txBox="1"/>
          <p:nvPr/>
        </p:nvSpPr>
        <p:spPr>
          <a:xfrm>
            <a:off x="3484415" y="4140840"/>
            <a:ext cx="5218095" cy="707886"/>
          </a:xfrm>
          <a:prstGeom prst="rect">
            <a:avLst/>
          </a:prstGeom>
          <a:noFill/>
        </p:spPr>
        <p:txBody>
          <a:bodyPr wrap="none" rtlCol="0">
            <a:spAutoFit/>
          </a:bodyPr>
          <a:lstStyle/>
          <a:p>
            <a:pPr algn="ctr"/>
            <a:r>
              <a:rPr lang="en-US" sz="4000" spc="-150" dirty="0">
                <a:solidFill>
                  <a:srgbClr val="0C3C72"/>
                </a:solidFill>
              </a:rPr>
              <a:t>Agriculture Study Group</a:t>
            </a:r>
          </a:p>
        </p:txBody>
      </p:sp>
    </p:spTree>
    <p:extLst>
      <p:ext uri="{BB962C8B-B14F-4D97-AF65-F5344CB8AC3E}">
        <p14:creationId xmlns:p14="http://schemas.microsoft.com/office/powerpoint/2010/main" val="125255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Livestock Development</a:t>
            </a:r>
            <a:br>
              <a:rPr lang="en-US" sz="2800" b="0" dirty="0">
                <a:latin typeface="+mn-lt"/>
              </a:rPr>
            </a:br>
            <a:br>
              <a:rPr lang="en-US" sz="2800" b="0" dirty="0">
                <a:latin typeface="+mn-lt"/>
              </a:rPr>
            </a:br>
            <a:r>
              <a:rPr lang="en-US" sz="2800" b="0" dirty="0">
                <a:latin typeface="+mn-lt"/>
              </a:rPr>
              <a:t> </a:t>
            </a:r>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384119"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2400" dirty="0">
                <a:latin typeface="+mn-lt"/>
              </a:rPr>
              <a:t>The state of North Dakota is making a concerted effort to add value at the farm gate through livestock production and it is imperative that the NDUS be provided well educated students who are prepared for careers in the livestock industry. An important aspect of that training is exposure to modern facilities and production practices. </a:t>
            </a:r>
          </a:p>
        </p:txBody>
      </p:sp>
    </p:spTree>
    <p:extLst>
      <p:ext uri="{BB962C8B-B14F-4D97-AF65-F5344CB8AC3E}">
        <p14:creationId xmlns:p14="http://schemas.microsoft.com/office/powerpoint/2010/main" val="63333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Livestock Development</a:t>
            </a:r>
            <a:br>
              <a:rPr lang="en-US" sz="4400" b="0" dirty="0">
                <a:latin typeface="+mn-lt"/>
              </a:rPr>
            </a:br>
            <a:br>
              <a:rPr lang="en-US" sz="4400" b="0" dirty="0">
                <a:latin typeface="+mn-lt"/>
              </a:rPr>
            </a:br>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333320"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Consultation will be conducted with members of industry groups including but not limited to:</a:t>
            </a:r>
          </a:p>
          <a:p>
            <a:pPr lvl="1">
              <a:lnSpc>
                <a:spcPct val="100000"/>
              </a:lnSpc>
              <a:spcBef>
                <a:spcPts val="0"/>
              </a:spcBef>
              <a:spcAft>
                <a:spcPts val="800"/>
              </a:spcAft>
            </a:pPr>
            <a:r>
              <a:rPr lang="en-US" sz="2200" dirty="0">
                <a:latin typeface="+mn-lt"/>
              </a:rPr>
              <a:t>ND Stockmen’s Association, ND Dairy Coalition, ND Pork Producers Council, ND Lamb and Wool Growers</a:t>
            </a:r>
          </a:p>
        </p:txBody>
      </p:sp>
    </p:spTree>
    <p:extLst>
      <p:ext uri="{BB962C8B-B14F-4D97-AF65-F5344CB8AC3E}">
        <p14:creationId xmlns:p14="http://schemas.microsoft.com/office/powerpoint/2010/main" val="1920158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Livestock Development</a:t>
            </a:r>
            <a:br>
              <a:rPr lang="en-US" sz="2800" b="0" dirty="0">
                <a:latin typeface="+mn-lt"/>
              </a:rPr>
            </a:br>
            <a:br>
              <a:rPr lang="en-US" sz="2800" b="0" dirty="0">
                <a:latin typeface="+mn-lt"/>
              </a:rPr>
            </a:br>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299454"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Legislature recently passed several bills related to livestock development including HB1371 which changed the corporate farming law to encourage livestock development </a:t>
            </a:r>
          </a:p>
        </p:txBody>
      </p:sp>
    </p:spTree>
    <p:extLst>
      <p:ext uri="{BB962C8B-B14F-4D97-AF65-F5344CB8AC3E}">
        <p14:creationId xmlns:p14="http://schemas.microsoft.com/office/powerpoint/2010/main" val="15673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Livestock Development</a:t>
            </a:r>
            <a:br>
              <a:rPr lang="en-US" sz="2800" b="0" dirty="0">
                <a:latin typeface="+mn-lt"/>
              </a:rPr>
            </a:br>
            <a:br>
              <a:rPr lang="en-US" sz="2800" b="0" dirty="0">
                <a:latin typeface="+mn-lt"/>
              </a:rPr>
            </a:br>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079320" cy="357085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Conversations and input from representatives of the livestock industry, other associated groups, and employers will be needed </a:t>
            </a:r>
          </a:p>
          <a:p>
            <a:pPr lvl="1">
              <a:lnSpc>
                <a:spcPct val="100000"/>
              </a:lnSpc>
              <a:spcBef>
                <a:spcPts val="0"/>
              </a:spcBef>
              <a:spcAft>
                <a:spcPts val="800"/>
              </a:spcAft>
            </a:pPr>
            <a:r>
              <a:rPr lang="en-US" sz="2200" dirty="0">
                <a:latin typeface="+mn-lt"/>
              </a:rPr>
              <a:t>Key groups include: ND Pork Producers, ND Dairy Coalition, ND Livestock Alliance, ND Soybean Council, and ND Corn Utilization Council</a:t>
            </a:r>
          </a:p>
          <a:p>
            <a:pPr>
              <a:lnSpc>
                <a:spcPct val="100000"/>
              </a:lnSpc>
              <a:spcBef>
                <a:spcPts val="0"/>
              </a:spcBef>
              <a:spcAft>
                <a:spcPts val="800"/>
              </a:spcAft>
            </a:pPr>
            <a:r>
              <a:rPr lang="en-US" sz="2400" dirty="0">
                <a:latin typeface="+mn-lt"/>
              </a:rPr>
              <a:t>All campuses with Animal Science coursework are encouraged to participate in the NDUS Ag Articulation Committee to ensure transferability of various coursework</a:t>
            </a:r>
          </a:p>
        </p:txBody>
      </p:sp>
    </p:spTree>
    <p:extLst>
      <p:ext uri="{BB962C8B-B14F-4D97-AF65-F5344CB8AC3E}">
        <p14:creationId xmlns:p14="http://schemas.microsoft.com/office/powerpoint/2010/main" val="1204470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Livestock Development</a:t>
            </a:r>
            <a:br>
              <a:rPr lang="en-US" sz="2800" b="0" dirty="0">
                <a:latin typeface="+mn-lt"/>
              </a:rPr>
            </a:br>
            <a:br>
              <a:rPr lang="en-US" sz="2800" b="0" dirty="0">
                <a:latin typeface="+mn-lt"/>
              </a:rPr>
            </a:br>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519587"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With changes in corporate farming law there may be interest from private companies to fund scholarships, offer internships, and other student-focused opportunities</a:t>
            </a:r>
          </a:p>
        </p:txBody>
      </p:sp>
    </p:spTree>
    <p:extLst>
      <p:ext uri="{BB962C8B-B14F-4D97-AF65-F5344CB8AC3E}">
        <p14:creationId xmlns:p14="http://schemas.microsoft.com/office/powerpoint/2010/main" val="1960819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1466988"/>
            <a:ext cx="7597180" cy="2710190"/>
          </a:xfrm>
        </p:spPr>
        <p:txBody>
          <a:bodyPr>
            <a:noAutofit/>
          </a:bodyPr>
          <a:lstStyle/>
          <a:p>
            <a:pPr algn="ctr"/>
            <a:r>
              <a:rPr lang="en-US" sz="4400" b="0" dirty="0">
                <a:latin typeface="+mn-lt"/>
              </a:rPr>
              <a:t>Topic #3</a:t>
            </a:r>
            <a:br>
              <a:rPr lang="en-US" sz="4400" b="0" dirty="0">
                <a:latin typeface="+mn-lt"/>
              </a:rPr>
            </a:br>
            <a:br>
              <a:rPr lang="en-US" sz="4400" b="0" dirty="0">
                <a:latin typeface="+mn-lt"/>
              </a:rPr>
            </a:br>
            <a:r>
              <a:rPr lang="en-US" sz="4400" b="0" dirty="0">
                <a:latin typeface="+mn-lt"/>
              </a:rPr>
              <a:t>Sustainability and Climate Resiliency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latin typeface="+mn-lt"/>
              </a:rPr>
              <a:t>Call to Action</a:t>
            </a:r>
          </a:p>
        </p:txBody>
      </p:sp>
      <p:sp>
        <p:nvSpPr>
          <p:cNvPr id="5" name="Content Placeholder 2">
            <a:extLst>
              <a:ext uri="{FF2B5EF4-FFF2-40B4-BE49-F238E27FC236}">
                <a16:creationId xmlns:a16="http://schemas.microsoft.com/office/drawing/2014/main" id="{CDC4E72D-B0A0-4434-8B89-F49EA007CA23}"/>
              </a:ext>
            </a:extLst>
          </p:cNvPr>
          <p:cNvSpPr txBox="1">
            <a:spLocks/>
          </p:cNvSpPr>
          <p:nvPr/>
        </p:nvSpPr>
        <p:spPr>
          <a:xfrm>
            <a:off x="1416737" y="4267963"/>
            <a:ext cx="9106211"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Dr. Brian Darby and Dr. Marko Davinic</a:t>
            </a:r>
            <a:endParaRPr lang="en-US" sz="3600" i="1" u="sng" dirty="0">
              <a:solidFill>
                <a:srgbClr val="00407A"/>
              </a:solidFill>
              <a:latin typeface="+mn-lt"/>
            </a:endParaRPr>
          </a:p>
        </p:txBody>
      </p:sp>
    </p:spTree>
    <p:extLst>
      <p:ext uri="{BB962C8B-B14F-4D97-AF65-F5344CB8AC3E}">
        <p14:creationId xmlns:p14="http://schemas.microsoft.com/office/powerpoint/2010/main" val="160657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Sustainability and Climate Resiliency</a:t>
            </a:r>
            <a:br>
              <a:rPr lang="en-US" sz="2800" b="0" dirty="0">
                <a:latin typeface="+mn-lt"/>
              </a:rPr>
            </a:br>
            <a:br>
              <a:rPr lang="en-US" sz="2800" b="0" dirty="0">
                <a:latin typeface="+mn-lt"/>
              </a:rPr>
            </a:br>
            <a:r>
              <a:rPr lang="en-US" sz="2800" b="0" dirty="0">
                <a:latin typeface="+mn-lt"/>
              </a:rPr>
              <a:t> </a:t>
            </a:r>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705853"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This is a “call to action” for higher education in North Dakota </a:t>
            </a:r>
          </a:p>
          <a:p>
            <a:pPr>
              <a:lnSpc>
                <a:spcPct val="100000"/>
              </a:lnSpc>
              <a:spcBef>
                <a:spcPts val="0"/>
              </a:spcBef>
              <a:spcAft>
                <a:spcPts val="800"/>
              </a:spcAft>
            </a:pPr>
            <a:r>
              <a:rPr lang="en-US" sz="2400" dirty="0">
                <a:latin typeface="+mn-lt"/>
              </a:rPr>
              <a:t>Agriculture in North Dakota depends on the Soil-Water-Food nexus, which relies on the successful functioning of our natural resources.</a:t>
            </a:r>
          </a:p>
          <a:p>
            <a:pPr>
              <a:lnSpc>
                <a:spcPct val="100000"/>
              </a:lnSpc>
              <a:spcBef>
                <a:spcPts val="0"/>
              </a:spcBef>
              <a:spcAft>
                <a:spcPts val="800"/>
              </a:spcAft>
            </a:pPr>
            <a:r>
              <a:rPr lang="en-US" sz="2400" dirty="0">
                <a:latin typeface="+mn-lt"/>
              </a:rPr>
              <a:t>Our natural resources are abundant, but must be used sustainably in order to protect the future of agriculture.</a:t>
            </a:r>
          </a:p>
          <a:p>
            <a:pPr>
              <a:lnSpc>
                <a:spcPct val="100000"/>
              </a:lnSpc>
              <a:spcBef>
                <a:spcPts val="0"/>
              </a:spcBef>
              <a:spcAft>
                <a:spcPts val="800"/>
              </a:spcAft>
            </a:pPr>
            <a:r>
              <a:rPr lang="en-US" sz="2400" dirty="0">
                <a:latin typeface="+mn-lt"/>
              </a:rPr>
              <a:t>Attention should be placed on training and marinating  “soil health”  principles to the students of the higher ed as well as general public. </a:t>
            </a:r>
          </a:p>
          <a:p>
            <a:endParaRPr lang="en-US" dirty="0"/>
          </a:p>
        </p:txBody>
      </p:sp>
    </p:spTree>
    <p:extLst>
      <p:ext uri="{BB962C8B-B14F-4D97-AF65-F5344CB8AC3E}">
        <p14:creationId xmlns:p14="http://schemas.microsoft.com/office/powerpoint/2010/main" val="2521547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Sustainability and Climate Resiliency</a:t>
            </a:r>
            <a:br>
              <a:rPr lang="en-US" sz="4400" b="0" dirty="0">
                <a:latin typeface="+mn-lt"/>
              </a:rPr>
            </a:br>
            <a:br>
              <a:rPr lang="en-US" sz="4400" b="0" dirty="0">
                <a:latin typeface="+mn-lt"/>
              </a:rPr>
            </a:br>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008676"/>
            <a:ext cx="10070854" cy="4239723"/>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Propose literature review and listening sessions with NRCS, county soil conservation districts, Grazing Lands Coalition, Landowners/Producers, NDSU extension and research faculty from academic institutions across ND to identify:</a:t>
            </a:r>
          </a:p>
          <a:p>
            <a:pPr lvl="1">
              <a:lnSpc>
                <a:spcPct val="100000"/>
              </a:lnSpc>
              <a:spcBef>
                <a:spcPts val="0"/>
              </a:spcBef>
              <a:spcAft>
                <a:spcPts val="800"/>
              </a:spcAft>
            </a:pPr>
            <a:r>
              <a:rPr lang="en-US" sz="2200" dirty="0">
                <a:latin typeface="+mn-lt"/>
              </a:rPr>
              <a:t>Identify key natural resource use that most threatens sustainability</a:t>
            </a:r>
          </a:p>
          <a:p>
            <a:pPr lvl="1">
              <a:lnSpc>
                <a:spcPct val="100000"/>
              </a:lnSpc>
              <a:spcBef>
                <a:spcPts val="0"/>
              </a:spcBef>
              <a:spcAft>
                <a:spcPts val="800"/>
              </a:spcAft>
            </a:pPr>
            <a:r>
              <a:rPr lang="en-US" sz="2200" dirty="0">
                <a:latin typeface="+mn-lt"/>
              </a:rPr>
              <a:t>Coordinated literature review on research data collected amongst extension services and field stations </a:t>
            </a:r>
          </a:p>
          <a:p>
            <a:pPr lvl="1">
              <a:lnSpc>
                <a:spcPct val="100000"/>
              </a:lnSpc>
              <a:spcBef>
                <a:spcPts val="0"/>
              </a:spcBef>
              <a:spcAft>
                <a:spcPts val="800"/>
              </a:spcAft>
            </a:pPr>
            <a:r>
              <a:rPr lang="en-US" sz="2200" dirty="0">
                <a:latin typeface="+mn-lt"/>
              </a:rPr>
              <a:t>Identifying the most promising solutions according to data from the North Dakota research studies.  </a:t>
            </a:r>
          </a:p>
          <a:p>
            <a:pPr lvl="1">
              <a:lnSpc>
                <a:spcPct val="100000"/>
              </a:lnSpc>
              <a:spcBef>
                <a:spcPts val="0"/>
              </a:spcBef>
              <a:spcAft>
                <a:spcPts val="800"/>
              </a:spcAft>
            </a:pPr>
            <a:r>
              <a:rPr lang="en-US" sz="2200" dirty="0">
                <a:latin typeface="+mn-lt"/>
              </a:rPr>
              <a:t>Methods to incorporate solutions into Higher Ed and industry trainings and standards. </a:t>
            </a:r>
          </a:p>
        </p:txBody>
      </p:sp>
    </p:spTree>
    <p:extLst>
      <p:ext uri="{BB962C8B-B14F-4D97-AF65-F5344CB8AC3E}">
        <p14:creationId xmlns:p14="http://schemas.microsoft.com/office/powerpoint/2010/main" val="2709162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Sustainability and Climate Resiliency</a:t>
            </a:r>
            <a:br>
              <a:rPr lang="en-US" sz="2800" b="0" dirty="0">
                <a:latin typeface="+mn-lt"/>
              </a:rPr>
            </a:br>
            <a:br>
              <a:rPr lang="en-US" sz="2800" b="0" dirty="0">
                <a:latin typeface="+mn-lt"/>
              </a:rPr>
            </a:br>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070854" cy="291723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Potentially overlaps with these Envision2023 Working Groups:</a:t>
            </a:r>
          </a:p>
          <a:p>
            <a:pPr lvl="1">
              <a:lnSpc>
                <a:spcPct val="100000"/>
              </a:lnSpc>
              <a:spcBef>
                <a:spcPts val="0"/>
              </a:spcBef>
              <a:spcAft>
                <a:spcPts val="800"/>
              </a:spcAft>
            </a:pPr>
            <a:r>
              <a:rPr lang="en-US" dirty="0">
                <a:latin typeface="+mn-lt"/>
              </a:rPr>
              <a:t>Energy</a:t>
            </a:r>
          </a:p>
          <a:p>
            <a:pPr lvl="1">
              <a:lnSpc>
                <a:spcPct val="100000"/>
              </a:lnSpc>
              <a:spcBef>
                <a:spcPts val="0"/>
              </a:spcBef>
              <a:spcAft>
                <a:spcPts val="800"/>
              </a:spcAft>
            </a:pPr>
            <a:r>
              <a:rPr lang="en-US" dirty="0">
                <a:latin typeface="+mn-lt"/>
              </a:rPr>
              <a:t>Student of the Future</a:t>
            </a:r>
          </a:p>
          <a:p>
            <a:pPr lvl="1">
              <a:lnSpc>
                <a:spcPct val="100000"/>
              </a:lnSpc>
              <a:spcBef>
                <a:spcPts val="0"/>
              </a:spcBef>
              <a:spcAft>
                <a:spcPts val="800"/>
              </a:spcAft>
            </a:pPr>
            <a:r>
              <a:rPr lang="en-US" dirty="0">
                <a:latin typeface="+mn-lt"/>
              </a:rPr>
              <a:t>Values of the Future</a:t>
            </a:r>
          </a:p>
        </p:txBody>
      </p:sp>
    </p:spTree>
    <p:extLst>
      <p:ext uri="{BB962C8B-B14F-4D97-AF65-F5344CB8AC3E}">
        <p14:creationId xmlns:p14="http://schemas.microsoft.com/office/powerpoint/2010/main" val="3276553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Sustainability and Climate Resiliency</a:t>
            </a:r>
            <a:br>
              <a:rPr lang="en-US" sz="2800" b="0" dirty="0">
                <a:latin typeface="+mn-lt"/>
              </a:rPr>
            </a:br>
            <a:br>
              <a:rPr lang="en-US" sz="2800" b="0" dirty="0">
                <a:latin typeface="+mn-lt"/>
              </a:rPr>
            </a:br>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468787"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Bullet points outlining further work that needs to be done or indicate this work is final</a:t>
            </a:r>
          </a:p>
          <a:p>
            <a:pPr lvl="1">
              <a:lnSpc>
                <a:spcPct val="100000"/>
              </a:lnSpc>
              <a:spcBef>
                <a:spcPts val="0"/>
              </a:spcBef>
              <a:spcAft>
                <a:spcPts val="800"/>
              </a:spcAft>
            </a:pPr>
            <a:r>
              <a:rPr lang="en-US" sz="2200" dirty="0">
                <a:latin typeface="+mn-lt"/>
              </a:rPr>
              <a:t>Conduct literature and data review</a:t>
            </a:r>
          </a:p>
          <a:p>
            <a:pPr lvl="1">
              <a:lnSpc>
                <a:spcPct val="100000"/>
              </a:lnSpc>
              <a:spcBef>
                <a:spcPts val="0"/>
              </a:spcBef>
              <a:spcAft>
                <a:spcPts val="800"/>
              </a:spcAft>
            </a:pPr>
            <a:r>
              <a:rPr lang="en-US" sz="2200" dirty="0">
                <a:latin typeface="+mn-lt"/>
              </a:rPr>
              <a:t>Initiate listening session with local and statewide stakeholder groups</a:t>
            </a:r>
          </a:p>
          <a:p>
            <a:pPr lvl="1">
              <a:lnSpc>
                <a:spcPct val="100000"/>
              </a:lnSpc>
              <a:spcBef>
                <a:spcPts val="0"/>
              </a:spcBef>
              <a:spcAft>
                <a:spcPts val="800"/>
              </a:spcAft>
            </a:pPr>
            <a:r>
              <a:rPr lang="en-US" sz="2200" dirty="0">
                <a:latin typeface="+mn-lt"/>
              </a:rPr>
              <a:t>Summarizing the stakeholder feedback to identify priority recommendations </a:t>
            </a:r>
          </a:p>
        </p:txBody>
      </p:sp>
    </p:spTree>
    <p:extLst>
      <p:ext uri="{BB962C8B-B14F-4D97-AF65-F5344CB8AC3E}">
        <p14:creationId xmlns:p14="http://schemas.microsoft.com/office/powerpoint/2010/main" val="963897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745554"/>
          </a:xfrm>
        </p:spPr>
        <p:txBody>
          <a:bodyPr>
            <a:noAutofit/>
          </a:bodyPr>
          <a:lstStyle/>
          <a:p>
            <a:r>
              <a:rPr lang="en-US" sz="3200" b="0" dirty="0">
                <a:latin typeface="+mn-lt"/>
              </a:rPr>
              <a:t>Agriculture Study Group Participants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835865" y="1685994"/>
            <a:ext cx="10108435"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70000"/>
              </a:lnSpc>
            </a:pPr>
            <a:r>
              <a:rPr lang="en-US" sz="2400" dirty="0">
                <a:latin typeface="+mn-lt"/>
              </a:rPr>
              <a:t>Dr. David Cook – President NDSU</a:t>
            </a:r>
          </a:p>
          <a:p>
            <a:pPr>
              <a:lnSpc>
                <a:spcPct val="70000"/>
              </a:lnSpc>
            </a:pPr>
            <a:r>
              <a:rPr lang="en-US" sz="2400" dirty="0">
                <a:latin typeface="+mn-lt"/>
              </a:rPr>
              <a:t>Mr. Jeffry Volk – SBHE</a:t>
            </a:r>
          </a:p>
          <a:p>
            <a:pPr>
              <a:lnSpc>
                <a:spcPct val="70000"/>
              </a:lnSpc>
            </a:pPr>
            <a:r>
              <a:rPr lang="en-US" sz="2400" dirty="0">
                <a:latin typeface="+mn-lt"/>
              </a:rPr>
              <a:t>Mr. Jim Bahm – ND Ag Coalition - ND Wheat Commission</a:t>
            </a:r>
          </a:p>
          <a:p>
            <a:pPr>
              <a:lnSpc>
                <a:spcPct val="70000"/>
              </a:lnSpc>
            </a:pPr>
            <a:r>
              <a:rPr lang="en-US" sz="2400" dirty="0">
                <a:latin typeface="+mn-lt"/>
              </a:rPr>
              <a:t>Mr. John Norgaard – State Board of Agricultural Research &amp; Education </a:t>
            </a:r>
          </a:p>
          <a:p>
            <a:pPr>
              <a:lnSpc>
                <a:spcPct val="70000"/>
              </a:lnSpc>
            </a:pPr>
            <a:r>
              <a:rPr lang="en-US" sz="2400" dirty="0">
                <a:latin typeface="+mn-lt"/>
              </a:rPr>
              <a:t>Dr. Greg Lardy –Vice President Agriculture Affairs NDSU </a:t>
            </a:r>
          </a:p>
          <a:p>
            <a:pPr>
              <a:lnSpc>
                <a:spcPct val="70000"/>
              </a:lnSpc>
            </a:pPr>
            <a:r>
              <a:rPr lang="en-US" sz="2400" dirty="0">
                <a:latin typeface="+mn-lt"/>
              </a:rPr>
              <a:t>Dr. Brian Darby – Associate Professor of Biology UND</a:t>
            </a:r>
          </a:p>
          <a:p>
            <a:pPr>
              <a:lnSpc>
                <a:spcPct val="70000"/>
              </a:lnSpc>
            </a:pPr>
            <a:r>
              <a:rPr lang="en-US" sz="2400" dirty="0">
                <a:latin typeface="+mn-lt"/>
              </a:rPr>
              <a:t>Dr. Holly </a:t>
            </a:r>
            <a:r>
              <a:rPr lang="en-US" sz="2400" dirty="0" err="1">
                <a:latin typeface="+mn-lt"/>
              </a:rPr>
              <a:t>Gruhlke</a:t>
            </a:r>
            <a:r>
              <a:rPr lang="en-US" sz="2400" dirty="0">
                <a:latin typeface="+mn-lt"/>
              </a:rPr>
              <a:t> – Vice President DSC</a:t>
            </a:r>
          </a:p>
          <a:p>
            <a:pPr>
              <a:lnSpc>
                <a:spcPct val="70000"/>
              </a:lnSpc>
            </a:pPr>
            <a:r>
              <a:rPr lang="en-US" sz="2400" dirty="0">
                <a:latin typeface="+mn-lt"/>
              </a:rPr>
              <a:t>Dr. Craig Zimprich – Chair Agriculture Department NDSCS</a:t>
            </a:r>
          </a:p>
          <a:p>
            <a:pPr>
              <a:lnSpc>
                <a:spcPct val="70000"/>
              </a:lnSpc>
            </a:pPr>
            <a:r>
              <a:rPr lang="en-US" sz="2400" dirty="0">
                <a:latin typeface="+mn-lt"/>
              </a:rPr>
              <a:t>Dr. Marko Davinic – Associate Professor of Agriculture BSC</a:t>
            </a:r>
          </a:p>
          <a:p>
            <a:pPr>
              <a:lnSpc>
                <a:spcPct val="70000"/>
              </a:lnSpc>
            </a:pPr>
            <a:endParaRPr lang="en-US" sz="2400" dirty="0">
              <a:latin typeface="+mn-lt"/>
            </a:endParaRPr>
          </a:p>
          <a:p>
            <a:endParaRPr lang="en-US" dirty="0"/>
          </a:p>
        </p:txBody>
      </p:sp>
    </p:spTree>
    <p:extLst>
      <p:ext uri="{BB962C8B-B14F-4D97-AF65-F5344CB8AC3E}">
        <p14:creationId xmlns:p14="http://schemas.microsoft.com/office/powerpoint/2010/main" val="4257713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Sustainability and Climate Resiliency</a:t>
            </a:r>
            <a:br>
              <a:rPr lang="en-US" sz="2800" b="0" dirty="0">
                <a:latin typeface="+mn-lt"/>
              </a:rPr>
            </a:br>
            <a:br>
              <a:rPr lang="en-US" sz="2800" b="0" dirty="0">
                <a:latin typeface="+mn-lt"/>
              </a:rPr>
            </a:br>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485720" cy="297819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Partnering/consulting with local, regional and nationwide groups such as Soil &amp; Water Conservation Society of North Dakota, Burleigh County Soil Conservation District, John Deer (Gooseneck Implement), Hess/Chevron Corporation, State Board of Ag Research Education &amp; </a:t>
            </a:r>
            <a:r>
              <a:rPr lang="en-US" sz="2400" dirty="0" err="1">
                <a:latin typeface="+mn-lt"/>
              </a:rPr>
              <a:t>AgVise</a:t>
            </a:r>
            <a:r>
              <a:rPr lang="en-US" sz="2400" dirty="0">
                <a:latin typeface="+mn-lt"/>
              </a:rPr>
              <a:t>. </a:t>
            </a:r>
          </a:p>
        </p:txBody>
      </p:sp>
    </p:spTree>
    <p:extLst>
      <p:ext uri="{BB962C8B-B14F-4D97-AF65-F5344CB8AC3E}">
        <p14:creationId xmlns:p14="http://schemas.microsoft.com/office/powerpoint/2010/main" val="4125347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1466988"/>
            <a:ext cx="7597180" cy="2710190"/>
          </a:xfrm>
        </p:spPr>
        <p:txBody>
          <a:bodyPr>
            <a:noAutofit/>
          </a:bodyPr>
          <a:lstStyle/>
          <a:p>
            <a:pPr algn="ctr"/>
            <a:r>
              <a:rPr lang="en-US" sz="4400" b="0" dirty="0">
                <a:latin typeface="+mn-lt"/>
              </a:rPr>
              <a:t>Topic #4</a:t>
            </a:r>
            <a:br>
              <a:rPr lang="en-US" sz="4400" b="0" dirty="0">
                <a:latin typeface="+mn-lt"/>
              </a:rPr>
            </a:br>
            <a:br>
              <a:rPr lang="en-US" sz="4400" b="0" dirty="0">
                <a:latin typeface="+mn-lt"/>
              </a:rPr>
            </a:br>
            <a:r>
              <a:rPr lang="en-US" sz="4400" b="0" dirty="0">
                <a:latin typeface="+mn-lt"/>
              </a:rPr>
              <a:t>Consumer Preferences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latin typeface="+mn-lt"/>
              </a:rPr>
              <a:t>Call to Action</a:t>
            </a:r>
          </a:p>
        </p:txBody>
      </p:sp>
      <p:sp>
        <p:nvSpPr>
          <p:cNvPr id="5" name="Content Placeholder 2">
            <a:extLst>
              <a:ext uri="{FF2B5EF4-FFF2-40B4-BE49-F238E27FC236}">
                <a16:creationId xmlns:a16="http://schemas.microsoft.com/office/drawing/2014/main" id="{1A8AFBB1-0A30-4E5B-A2C7-7FF9447518E2}"/>
              </a:ext>
            </a:extLst>
          </p:cNvPr>
          <p:cNvSpPr txBox="1">
            <a:spLocks/>
          </p:cNvSpPr>
          <p:nvPr/>
        </p:nvSpPr>
        <p:spPr>
          <a:xfrm>
            <a:off x="1416737" y="4267963"/>
            <a:ext cx="9106211"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Dr. Holly Gruhlke and Mr. John Norgaard</a:t>
            </a:r>
            <a:endParaRPr lang="en-US" sz="3600" i="1" u="sng" dirty="0">
              <a:solidFill>
                <a:srgbClr val="00407A"/>
              </a:solidFill>
              <a:latin typeface="+mn-lt"/>
            </a:endParaRPr>
          </a:p>
        </p:txBody>
      </p:sp>
    </p:spTree>
    <p:extLst>
      <p:ext uri="{BB962C8B-B14F-4D97-AF65-F5344CB8AC3E}">
        <p14:creationId xmlns:p14="http://schemas.microsoft.com/office/powerpoint/2010/main" val="3504504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Consumer Preferences</a:t>
            </a:r>
            <a:br>
              <a:rPr lang="en-US" sz="2800" b="0" dirty="0">
                <a:latin typeface="+mn-lt"/>
              </a:rPr>
            </a:br>
            <a:br>
              <a:rPr lang="en-US" sz="2800" b="0" dirty="0">
                <a:latin typeface="+mn-lt"/>
              </a:rPr>
            </a:br>
            <a:r>
              <a:rPr lang="en-US" sz="2800" b="0" dirty="0">
                <a:latin typeface="+mn-lt"/>
              </a:rPr>
              <a:t> </a:t>
            </a:r>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8"/>
            <a:ext cx="10812333" cy="4637659"/>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0" marR="0" indent="0">
              <a:lnSpc>
                <a:spcPct val="107000"/>
              </a:lnSpc>
              <a:spcBef>
                <a:spcPts val="0"/>
              </a:spcBef>
              <a:spcAft>
                <a:spcPts val="800"/>
              </a:spcAft>
              <a:buNone/>
            </a:pPr>
            <a:r>
              <a:rPr lang="en-US" sz="1600" kern="100" dirty="0">
                <a:effectLst/>
                <a:latin typeface="+mn-lt"/>
                <a:ea typeface="Calibri" panose="020F0502020204030204" pitchFamily="34" charset="0"/>
                <a:cs typeface="Times New Roman" panose="02020603050405020304" pitchFamily="18" charset="0"/>
              </a:rPr>
              <a:t>Consumer preference is the driving force of agricultural production via product types, flavors, and nutritional basis. Well-prepared students will need the technical and critical-thinking skills to understand and promote the production and marketing of agricultural products according to consumer preferences.  </a:t>
            </a:r>
          </a:p>
          <a:p>
            <a:pPr marL="228600" lvl="1">
              <a:lnSpc>
                <a:spcPct val="107000"/>
              </a:lnSpc>
              <a:spcBef>
                <a:spcPts val="0"/>
              </a:spcBef>
              <a:spcAft>
                <a:spcPts val="800"/>
              </a:spcAft>
            </a:pPr>
            <a:r>
              <a:rPr lang="en-US" sz="1400" b="1" i="1" kern="100" dirty="0">
                <a:effectLst/>
                <a:latin typeface="+mn-lt"/>
                <a:ea typeface="Calibri" panose="020F0502020204030204" pitchFamily="34" charset="0"/>
                <a:cs typeface="Times New Roman" panose="02020603050405020304" pitchFamily="18" charset="0"/>
              </a:rPr>
              <a:t>Data-driven decision-making in response to Consumer Preferences:</a:t>
            </a:r>
            <a:r>
              <a:rPr lang="en-US" sz="1400" kern="100" dirty="0">
                <a:effectLst/>
                <a:latin typeface="+mn-lt"/>
                <a:ea typeface="Calibri" panose="020F0502020204030204" pitchFamily="34" charset="0"/>
                <a:cs typeface="Times New Roman" panose="02020603050405020304" pitchFamily="18" charset="0"/>
              </a:rPr>
              <a:t> Consumer preference directly influences the demand for agricultural products. Farmers and agricultural businesses must produce crops and livestock that are in demand to ensure their products can be sold at a profitable price. </a:t>
            </a:r>
          </a:p>
          <a:p>
            <a:pPr marL="228600" lvl="1">
              <a:lnSpc>
                <a:spcPct val="107000"/>
              </a:lnSpc>
              <a:spcBef>
                <a:spcPts val="0"/>
              </a:spcBef>
              <a:spcAft>
                <a:spcPts val="800"/>
              </a:spcAft>
            </a:pPr>
            <a:r>
              <a:rPr lang="en-US" sz="1400" b="1" i="1" kern="100" dirty="0">
                <a:effectLst/>
                <a:latin typeface="+mn-lt"/>
                <a:ea typeface="Calibri" panose="020F0502020204030204" pitchFamily="34" charset="0"/>
                <a:cs typeface="Times New Roman" panose="02020603050405020304" pitchFamily="18" charset="0"/>
              </a:rPr>
              <a:t>Entrepreneurship and Profitability of Operations:</a:t>
            </a:r>
            <a:r>
              <a:rPr lang="en-US" sz="1400" kern="100" dirty="0">
                <a:effectLst/>
                <a:latin typeface="+mn-lt"/>
                <a:ea typeface="Calibri" panose="020F0502020204030204" pitchFamily="34" charset="0"/>
                <a:cs typeface="Times New Roman" panose="02020603050405020304" pitchFamily="18" charset="0"/>
              </a:rPr>
              <a:t> When farmers produce what consumers prefer, they can often command higher prices and find stable markets for their products. This can result in increased revenue and reduced waste, which is critical for the economic sustainability of agricultural businesses.</a:t>
            </a:r>
          </a:p>
          <a:p>
            <a:pPr marL="228600" lvl="1">
              <a:lnSpc>
                <a:spcPct val="107000"/>
              </a:lnSpc>
              <a:spcBef>
                <a:spcPts val="0"/>
              </a:spcBef>
              <a:spcAft>
                <a:spcPts val="800"/>
              </a:spcAft>
            </a:pPr>
            <a:r>
              <a:rPr lang="en-US" sz="1400" b="1" i="1" kern="100" dirty="0">
                <a:effectLst/>
                <a:latin typeface="+mn-lt"/>
                <a:ea typeface="Calibri" panose="020F0502020204030204" pitchFamily="34" charset="0"/>
                <a:cs typeface="Times New Roman" panose="02020603050405020304" pitchFamily="18" charset="0"/>
              </a:rPr>
              <a:t>Diversification of products or farming methods: </a:t>
            </a:r>
            <a:r>
              <a:rPr lang="en-US" sz="1400" kern="100" dirty="0">
                <a:effectLst/>
                <a:latin typeface="+mn-lt"/>
                <a:ea typeface="Calibri" panose="020F0502020204030204" pitchFamily="34" charset="0"/>
                <a:cs typeface="Times New Roman" panose="02020603050405020304" pitchFamily="18" charset="0"/>
              </a:rPr>
              <a:t>Understanding consumer preferences can lead to diversification in agricultural products. Farmers may choose different varieties/livestock breeds and production techniques or introduce new products based on changing consumer preferences. </a:t>
            </a:r>
          </a:p>
          <a:p>
            <a:pPr marL="228600" lvl="1">
              <a:lnSpc>
                <a:spcPct val="107000"/>
              </a:lnSpc>
              <a:spcBef>
                <a:spcPts val="0"/>
              </a:spcBef>
              <a:spcAft>
                <a:spcPts val="800"/>
              </a:spcAft>
            </a:pPr>
            <a:r>
              <a:rPr lang="en-US" sz="1400" b="1" i="1" kern="100" dirty="0">
                <a:effectLst/>
                <a:latin typeface="+mn-lt"/>
                <a:ea typeface="Calibri" panose="020F0502020204030204" pitchFamily="34" charset="0"/>
                <a:cs typeface="Times New Roman" panose="02020603050405020304" pitchFamily="18" charset="0"/>
              </a:rPr>
              <a:t>Research, Development, and Innovation:</a:t>
            </a:r>
            <a:r>
              <a:rPr lang="en-US" sz="1400" kern="100" dirty="0">
                <a:effectLst/>
                <a:latin typeface="+mn-lt"/>
                <a:ea typeface="Calibri" panose="020F0502020204030204" pitchFamily="34" charset="0"/>
                <a:cs typeface="Times New Roman" panose="02020603050405020304" pitchFamily="18" charset="0"/>
              </a:rPr>
              <a:t> Consumer preferences can drive innovation in agriculture. Farmers and agricultural businesses may invest in research and development to create new products, improve existing ones, or develop more efficient and sustainable farming methods to meet evolving consumer demands.</a:t>
            </a:r>
          </a:p>
          <a:p>
            <a:pPr marL="228600" lvl="1">
              <a:lnSpc>
                <a:spcPct val="107000"/>
              </a:lnSpc>
              <a:spcBef>
                <a:spcPts val="0"/>
              </a:spcBef>
              <a:spcAft>
                <a:spcPts val="800"/>
              </a:spcAft>
            </a:pPr>
            <a:r>
              <a:rPr lang="en-US" sz="1400" b="1" i="1" kern="100" dirty="0">
                <a:effectLst/>
                <a:latin typeface="+mn-lt"/>
                <a:ea typeface="Calibri" panose="020F0502020204030204" pitchFamily="34" charset="0"/>
                <a:cs typeface="Times New Roman" panose="02020603050405020304" pitchFamily="18" charset="0"/>
              </a:rPr>
              <a:t>Regulatory Compliance: </a:t>
            </a:r>
            <a:r>
              <a:rPr lang="en-US" sz="1400" kern="100" dirty="0">
                <a:effectLst/>
                <a:latin typeface="+mn-lt"/>
                <a:ea typeface="Calibri" panose="020F0502020204030204" pitchFamily="34" charset="0"/>
                <a:cs typeface="Times New Roman" panose="02020603050405020304" pitchFamily="18" charset="0"/>
              </a:rPr>
              <a:t>Regulations and policies may be influenced by consumer preferences. Agricultural </a:t>
            </a:r>
            <a:r>
              <a:rPr lang="en-US" sz="1400" kern="100" dirty="0">
                <a:latin typeface="+mn-lt"/>
                <a:ea typeface="Calibri" panose="020F0502020204030204" pitchFamily="34" charset="0"/>
                <a:cs typeface="Times New Roman" panose="02020603050405020304" pitchFamily="18" charset="0"/>
              </a:rPr>
              <a:t>operations are set up for success when they have a basic understanding of federal subsidies, conservation, insurance, and finance through Federal programs and may avoid l</a:t>
            </a:r>
            <a:r>
              <a:rPr lang="en-US" sz="1400" kern="100" dirty="0">
                <a:effectLst/>
                <a:latin typeface="+mn-lt"/>
                <a:ea typeface="Calibri" panose="020F0502020204030204" pitchFamily="34" charset="0"/>
                <a:cs typeface="Times New Roman" panose="02020603050405020304" pitchFamily="18" charset="0"/>
              </a:rPr>
              <a:t>egal and financial challenges.  </a:t>
            </a:r>
            <a:endParaRPr lang="en-US" sz="1600" dirty="0">
              <a:latin typeface="+mn-lt"/>
            </a:endParaRPr>
          </a:p>
        </p:txBody>
      </p:sp>
    </p:spTree>
    <p:extLst>
      <p:ext uri="{BB962C8B-B14F-4D97-AF65-F5344CB8AC3E}">
        <p14:creationId xmlns:p14="http://schemas.microsoft.com/office/powerpoint/2010/main" val="19625012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Consumer Preferences</a:t>
            </a:r>
            <a:br>
              <a:rPr lang="en-US" sz="4400" b="0" dirty="0">
                <a:latin typeface="+mn-lt"/>
              </a:rPr>
            </a:br>
            <a:br>
              <a:rPr lang="en-US" sz="4400" b="0" dirty="0">
                <a:latin typeface="+mn-lt"/>
              </a:rPr>
            </a:br>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8"/>
            <a:ext cx="10812334" cy="427359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1200"/>
              </a:spcAft>
            </a:pPr>
            <a:r>
              <a:rPr lang="en-US" sz="2400" dirty="0">
                <a:latin typeface="+mn-lt"/>
              </a:rPr>
              <a:t>Understanding the aspect of consumer preference in relation to outcomes of agriculture education relied on the following methodologies:</a:t>
            </a:r>
          </a:p>
          <a:p>
            <a:pPr>
              <a:lnSpc>
                <a:spcPct val="100000"/>
              </a:lnSpc>
              <a:spcBef>
                <a:spcPts val="0"/>
              </a:spcBef>
              <a:spcAft>
                <a:spcPts val="1200"/>
              </a:spcAft>
            </a:pPr>
            <a:r>
              <a:rPr lang="en-US" sz="2400" dirty="0">
                <a:latin typeface="+mn-lt"/>
              </a:rPr>
              <a:t>Collaboration with industry experts- Engagement with industry experts to gain their insights and expertise on consumer preferences. </a:t>
            </a:r>
          </a:p>
          <a:p>
            <a:pPr>
              <a:lnSpc>
                <a:spcPct val="100000"/>
              </a:lnSpc>
              <a:spcBef>
                <a:spcPts val="0"/>
              </a:spcBef>
              <a:spcAft>
                <a:spcPts val="1200"/>
              </a:spcAft>
            </a:pPr>
            <a:r>
              <a:rPr lang="en-US" sz="2400" dirty="0">
                <a:latin typeface="+mn-lt"/>
              </a:rPr>
              <a:t>Agriculture group engagement- Collaborate with key agricultural groups, cooperatives, and/or associations to understand their customer preferences and gather insights on industry trends.</a:t>
            </a:r>
          </a:p>
          <a:p>
            <a:pPr>
              <a:lnSpc>
                <a:spcPct val="100000"/>
              </a:lnSpc>
              <a:spcBef>
                <a:spcPts val="0"/>
              </a:spcBef>
              <a:spcAft>
                <a:spcPts val="800"/>
              </a:spcAft>
            </a:pPr>
            <a:r>
              <a:rPr lang="en-US" sz="2400" dirty="0">
                <a:latin typeface="+mn-lt"/>
              </a:rPr>
              <a:t>Secondary data- Make use of existing data sources, such as government reports, academic research, and industry publications, to supplement primary research efforts.</a:t>
            </a:r>
          </a:p>
        </p:txBody>
      </p:sp>
    </p:spTree>
    <p:extLst>
      <p:ext uri="{BB962C8B-B14F-4D97-AF65-F5344CB8AC3E}">
        <p14:creationId xmlns:p14="http://schemas.microsoft.com/office/powerpoint/2010/main" val="3230841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Consumer Preferences</a:t>
            </a:r>
            <a:br>
              <a:rPr lang="en-US" sz="2800" b="0" dirty="0">
                <a:latin typeface="+mn-lt"/>
              </a:rPr>
            </a:br>
            <a:br>
              <a:rPr lang="en-US" sz="2800" b="0" dirty="0">
                <a:latin typeface="+mn-lt"/>
              </a:rPr>
            </a:br>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8"/>
            <a:ext cx="10875187" cy="450219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Bef>
                <a:spcPts val="0"/>
              </a:spcBef>
              <a:spcAft>
                <a:spcPts val="800"/>
              </a:spcAft>
              <a:buNone/>
            </a:pPr>
            <a:r>
              <a:rPr lang="en-US" sz="2400" dirty="0">
                <a:latin typeface="+mn-lt"/>
              </a:rPr>
              <a:t>As consumer preference relies on developing critical-thinking and problem-solving skills, there is potential significant overlap with research-based goals and objectives, particularly in the areas of:</a:t>
            </a:r>
          </a:p>
          <a:p>
            <a:pPr lvl="1">
              <a:lnSpc>
                <a:spcPct val="100000"/>
              </a:lnSpc>
              <a:spcBef>
                <a:spcPts val="0"/>
              </a:spcBef>
              <a:spcAft>
                <a:spcPts val="800"/>
              </a:spcAft>
            </a:pPr>
            <a:r>
              <a:rPr lang="en-US" sz="2400" dirty="0">
                <a:latin typeface="+mn-lt"/>
              </a:rPr>
              <a:t>Data Analysis and Interpretation</a:t>
            </a:r>
          </a:p>
          <a:p>
            <a:pPr lvl="1">
              <a:lnSpc>
                <a:spcPct val="100000"/>
              </a:lnSpc>
              <a:spcBef>
                <a:spcPts val="0"/>
              </a:spcBef>
              <a:spcAft>
                <a:spcPts val="800"/>
              </a:spcAft>
            </a:pPr>
            <a:r>
              <a:rPr lang="en-US" sz="2400" dirty="0">
                <a:latin typeface="+mn-lt"/>
              </a:rPr>
              <a:t>Scientific and Technical Knowledge</a:t>
            </a:r>
          </a:p>
          <a:p>
            <a:pPr lvl="1">
              <a:lnSpc>
                <a:spcPct val="100000"/>
              </a:lnSpc>
              <a:spcBef>
                <a:spcPts val="0"/>
              </a:spcBef>
              <a:spcAft>
                <a:spcPts val="800"/>
              </a:spcAft>
            </a:pPr>
            <a:r>
              <a:rPr lang="en-US" sz="2400" dirty="0">
                <a:latin typeface="+mn-lt"/>
              </a:rPr>
              <a:t>Market and User Understanding</a:t>
            </a:r>
          </a:p>
          <a:p>
            <a:pPr lvl="1">
              <a:lnSpc>
                <a:spcPct val="100000"/>
              </a:lnSpc>
              <a:spcBef>
                <a:spcPts val="0"/>
              </a:spcBef>
              <a:spcAft>
                <a:spcPts val="800"/>
              </a:spcAft>
            </a:pPr>
            <a:r>
              <a:rPr lang="en-US" sz="2400" dirty="0">
                <a:latin typeface="+mn-lt"/>
              </a:rPr>
              <a:t>Research Insights</a:t>
            </a:r>
          </a:p>
          <a:p>
            <a:pPr lvl="1">
              <a:lnSpc>
                <a:spcPct val="100000"/>
              </a:lnSpc>
              <a:spcBef>
                <a:spcPts val="0"/>
              </a:spcBef>
              <a:spcAft>
                <a:spcPts val="800"/>
              </a:spcAft>
            </a:pPr>
            <a:r>
              <a:rPr lang="en-US" sz="2400" dirty="0">
                <a:latin typeface="+mn-lt"/>
              </a:rPr>
              <a:t>Quality Control and Assurance</a:t>
            </a:r>
          </a:p>
          <a:p>
            <a:pPr lvl="1">
              <a:lnSpc>
                <a:spcPct val="100000"/>
              </a:lnSpc>
              <a:spcBef>
                <a:spcPts val="0"/>
              </a:spcBef>
              <a:spcAft>
                <a:spcPts val="800"/>
              </a:spcAft>
            </a:pPr>
            <a:r>
              <a:rPr lang="en-US" sz="2400" dirty="0">
                <a:latin typeface="+mn-lt"/>
              </a:rPr>
              <a:t>Ethical and Responsible Conduct</a:t>
            </a:r>
          </a:p>
        </p:txBody>
      </p:sp>
    </p:spTree>
    <p:extLst>
      <p:ext uri="{BB962C8B-B14F-4D97-AF65-F5344CB8AC3E}">
        <p14:creationId xmlns:p14="http://schemas.microsoft.com/office/powerpoint/2010/main" val="4184594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Consumer Preferences</a:t>
            </a:r>
            <a:br>
              <a:rPr lang="en-US" sz="2800" b="0" dirty="0">
                <a:latin typeface="+mn-lt"/>
              </a:rPr>
            </a:br>
            <a:br>
              <a:rPr lang="en-US" sz="2800" b="0" dirty="0">
                <a:latin typeface="+mn-lt"/>
              </a:rPr>
            </a:br>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812334"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NDUS agriculture programming should review outcomes to ensure alignment with Envision 2035 goals as they relate to implementing consumer preference into the curriculum.</a:t>
            </a:r>
          </a:p>
        </p:txBody>
      </p:sp>
    </p:spTree>
    <p:extLst>
      <p:ext uri="{BB962C8B-B14F-4D97-AF65-F5344CB8AC3E}">
        <p14:creationId xmlns:p14="http://schemas.microsoft.com/office/powerpoint/2010/main" val="1544712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Consumer Preferences</a:t>
            </a:r>
            <a:br>
              <a:rPr lang="en-US" sz="2800" b="0" dirty="0">
                <a:latin typeface="+mn-lt"/>
              </a:rPr>
            </a:br>
            <a:br>
              <a:rPr lang="en-US" sz="2800" b="0" dirty="0">
                <a:latin typeface="+mn-lt"/>
              </a:rPr>
            </a:br>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434920" cy="387565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To gain long-term support, the following entities would be solicited for partnership or leadership of these efforts:</a:t>
            </a:r>
          </a:p>
          <a:p>
            <a:pPr lvl="1">
              <a:lnSpc>
                <a:spcPct val="100000"/>
              </a:lnSpc>
              <a:spcBef>
                <a:spcPts val="0"/>
              </a:spcBef>
              <a:spcAft>
                <a:spcPts val="800"/>
              </a:spcAft>
            </a:pPr>
            <a:r>
              <a:rPr lang="en-US" sz="2200" dirty="0">
                <a:latin typeface="+mn-lt"/>
              </a:rPr>
              <a:t>Industry Partners- including agriculture businesses, cooperatives, and associations</a:t>
            </a:r>
          </a:p>
          <a:p>
            <a:pPr lvl="1">
              <a:lnSpc>
                <a:spcPct val="100000"/>
              </a:lnSpc>
              <a:spcBef>
                <a:spcPts val="0"/>
              </a:spcBef>
              <a:spcAft>
                <a:spcPts val="800"/>
              </a:spcAft>
            </a:pPr>
            <a:r>
              <a:rPr lang="en-US" sz="2200" dirty="0">
                <a:latin typeface="+mn-lt"/>
              </a:rPr>
              <a:t>Government and legislature- including the North Dakota Department of Agriculture, Department of Instruction, and State Legislature</a:t>
            </a:r>
          </a:p>
          <a:p>
            <a:pPr lvl="1">
              <a:lnSpc>
                <a:spcPct val="100000"/>
              </a:lnSpc>
              <a:spcBef>
                <a:spcPts val="0"/>
              </a:spcBef>
              <a:spcAft>
                <a:spcPts val="800"/>
              </a:spcAft>
            </a:pPr>
            <a:r>
              <a:rPr lang="en-US" sz="2200" dirty="0">
                <a:latin typeface="+mn-lt"/>
              </a:rPr>
              <a:t>Non-profit organizations- including 4-H and FFA</a:t>
            </a:r>
          </a:p>
          <a:p>
            <a:pPr lvl="1">
              <a:lnSpc>
                <a:spcPct val="100000"/>
              </a:lnSpc>
              <a:spcBef>
                <a:spcPts val="0"/>
              </a:spcBef>
              <a:spcAft>
                <a:spcPts val="800"/>
              </a:spcAft>
            </a:pPr>
            <a:r>
              <a:rPr lang="en-US" sz="2200" dirty="0">
                <a:latin typeface="+mn-lt"/>
              </a:rPr>
              <a:t>Local agriculture businesses- including farmers and ranchers</a:t>
            </a:r>
          </a:p>
        </p:txBody>
      </p:sp>
    </p:spTree>
    <p:extLst>
      <p:ext uri="{BB962C8B-B14F-4D97-AF65-F5344CB8AC3E}">
        <p14:creationId xmlns:p14="http://schemas.microsoft.com/office/powerpoint/2010/main" val="14419152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062813" y="1180421"/>
            <a:ext cx="10722787" cy="1793157"/>
          </a:xfrm>
        </p:spPr>
        <p:txBody>
          <a:bodyPr>
            <a:noAutofit/>
          </a:bodyPr>
          <a:lstStyle/>
          <a:p>
            <a:r>
              <a:rPr lang="en-US" sz="4400" b="0" dirty="0">
                <a:latin typeface="+mn-lt"/>
              </a:rPr>
              <a:t>Topics considered, but ruled out as stand alone.  Will most likely get addressed with selected topics. </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1062813" y="3016209"/>
            <a:ext cx="9106211" cy="325759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400" dirty="0">
                <a:latin typeface="+mn-lt"/>
              </a:rPr>
              <a:t>Future Agriculture workforce/talent</a:t>
            </a:r>
          </a:p>
          <a:p>
            <a:pPr>
              <a:lnSpc>
                <a:spcPct val="100000"/>
              </a:lnSpc>
              <a:spcAft>
                <a:spcPts val="1400"/>
              </a:spcAft>
            </a:pPr>
            <a:r>
              <a:rPr lang="en-US" sz="2400" dirty="0">
                <a:latin typeface="+mn-lt"/>
              </a:rPr>
              <a:t>Role of Higher Education</a:t>
            </a:r>
          </a:p>
          <a:p>
            <a:pPr>
              <a:lnSpc>
                <a:spcPct val="100000"/>
              </a:lnSpc>
              <a:spcAft>
                <a:spcPts val="1400"/>
              </a:spcAft>
            </a:pPr>
            <a:r>
              <a:rPr lang="en-US" sz="2400" dirty="0">
                <a:latin typeface="+mn-lt"/>
              </a:rPr>
              <a:t>K-12 pipeline</a:t>
            </a:r>
          </a:p>
          <a:p>
            <a:pPr>
              <a:lnSpc>
                <a:spcPct val="100000"/>
              </a:lnSpc>
              <a:spcAft>
                <a:spcPts val="1400"/>
              </a:spcAft>
            </a:pPr>
            <a:endParaRPr lang="en-US" sz="2400" dirty="0">
              <a:latin typeface="+mn-lt"/>
            </a:endParaRPr>
          </a:p>
        </p:txBody>
      </p:sp>
    </p:spTree>
    <p:extLst>
      <p:ext uri="{BB962C8B-B14F-4D97-AF65-F5344CB8AC3E}">
        <p14:creationId xmlns:p14="http://schemas.microsoft.com/office/powerpoint/2010/main" val="11855021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927148" y="2750820"/>
            <a:ext cx="6337703" cy="1356360"/>
          </a:xfrm>
        </p:spPr>
        <p:txBody>
          <a:bodyPr>
            <a:noAutofit/>
          </a:bodyPr>
          <a:lstStyle/>
          <a:p>
            <a:pPr algn="ctr"/>
            <a:r>
              <a:rPr lang="en-US" sz="4400" b="0" dirty="0">
                <a:latin typeface="+mn-lt"/>
              </a:rPr>
              <a:t>Questions, Discussion</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Tree>
    <p:extLst>
      <p:ext uri="{BB962C8B-B14F-4D97-AF65-F5344CB8AC3E}">
        <p14:creationId xmlns:p14="http://schemas.microsoft.com/office/powerpoint/2010/main" val="3670185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1466988"/>
            <a:ext cx="7597180" cy="2710190"/>
          </a:xfrm>
        </p:spPr>
        <p:txBody>
          <a:bodyPr>
            <a:noAutofit/>
          </a:bodyPr>
          <a:lstStyle/>
          <a:p>
            <a:pPr algn="ctr"/>
            <a:r>
              <a:rPr lang="en-US" sz="4400" b="0" dirty="0">
                <a:latin typeface="+mn-lt"/>
              </a:rPr>
              <a:t>Topic #1</a:t>
            </a:r>
            <a:br>
              <a:rPr lang="en-US" sz="4400" b="0" dirty="0">
                <a:latin typeface="+mn-lt"/>
              </a:rPr>
            </a:br>
            <a:br>
              <a:rPr lang="en-US" sz="4400" b="0" dirty="0">
                <a:latin typeface="+mn-lt"/>
              </a:rPr>
            </a:br>
            <a:r>
              <a:rPr lang="en-US" sz="4400" b="0" dirty="0">
                <a:latin typeface="+mn-lt"/>
              </a:rPr>
              <a:t>Precision Agriculture and Data Analytics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latin typeface="+mn-lt"/>
              </a:rPr>
              <a:t>Call to Action</a:t>
            </a:r>
          </a:p>
        </p:txBody>
      </p:sp>
      <p:sp>
        <p:nvSpPr>
          <p:cNvPr id="5" name="Content Placeholder 2">
            <a:extLst>
              <a:ext uri="{FF2B5EF4-FFF2-40B4-BE49-F238E27FC236}">
                <a16:creationId xmlns:a16="http://schemas.microsoft.com/office/drawing/2014/main" id="{09F02CC0-26F2-4C71-95BA-8B5F7F93AF59}"/>
              </a:ext>
            </a:extLst>
          </p:cNvPr>
          <p:cNvSpPr txBox="1">
            <a:spLocks/>
          </p:cNvSpPr>
          <p:nvPr/>
        </p:nvSpPr>
        <p:spPr>
          <a:xfrm>
            <a:off x="1416737" y="4267963"/>
            <a:ext cx="9106211"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Dr. Greg Lardy and Mr. Jim Bahm</a:t>
            </a:r>
            <a:endParaRPr lang="en-US" sz="3600" i="1" u="sng" dirty="0">
              <a:solidFill>
                <a:srgbClr val="00407A"/>
              </a:solidFill>
              <a:latin typeface="+mn-lt"/>
            </a:endParaRPr>
          </a:p>
        </p:txBody>
      </p:sp>
    </p:spTree>
    <p:extLst>
      <p:ext uri="{BB962C8B-B14F-4D97-AF65-F5344CB8AC3E}">
        <p14:creationId xmlns:p14="http://schemas.microsoft.com/office/powerpoint/2010/main" val="2821830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Precision Agriculture and Data Analytics</a:t>
            </a:r>
            <a:br>
              <a:rPr lang="en-US" sz="2800" b="0" dirty="0">
                <a:latin typeface="+mn-lt"/>
              </a:rPr>
            </a:br>
            <a:br>
              <a:rPr lang="en-US" sz="2800" b="0" dirty="0">
                <a:latin typeface="+mn-lt"/>
              </a:rPr>
            </a:br>
            <a:r>
              <a:rPr lang="en-US" sz="2800" b="0" dirty="0">
                <a:latin typeface="+mn-lt"/>
              </a:rPr>
              <a:t> </a:t>
            </a:r>
            <a:r>
              <a:rPr lang="en-US" sz="4400" b="0" dirty="0">
                <a:latin typeface="+mn-lt"/>
              </a:rPr>
              <a:t>Why This Topic?</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502654"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2400" dirty="0">
                <a:latin typeface="+mn-lt"/>
                <a:ea typeface="Verdana" panose="020B0604030504040204" pitchFamily="34" charset="0"/>
              </a:rPr>
              <a:t>The world of agriculture and food production is moving rapidly to implementation of precision technology that is deployed on farms, ranches, and in food production. In addition, all these technologies hinge on data. It is important that agriculture students in the NDUS be exposed the various aspects of precision agriculture, how it fits into their specific disciplines, and how data and data analytics interact with job opportunities and careers they will have in the future. </a:t>
            </a:r>
          </a:p>
        </p:txBody>
      </p:sp>
    </p:spTree>
    <p:extLst>
      <p:ext uri="{BB962C8B-B14F-4D97-AF65-F5344CB8AC3E}">
        <p14:creationId xmlns:p14="http://schemas.microsoft.com/office/powerpoint/2010/main" val="3242128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Precision Agriculture and Data Analytics</a:t>
            </a:r>
            <a:br>
              <a:rPr lang="en-US" sz="4400" b="0" dirty="0">
                <a:latin typeface="+mn-lt"/>
              </a:rPr>
            </a:br>
            <a:br>
              <a:rPr lang="en-US" sz="4400" b="0" dirty="0">
                <a:latin typeface="+mn-lt"/>
              </a:rPr>
            </a:br>
            <a:r>
              <a:rPr lang="en-US" sz="4400" b="0" dirty="0">
                <a:latin typeface="+mn-lt"/>
              </a:rPr>
              <a:t>Research Methodology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468787"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Committee members have contacted industry members for feedback and stakeholders feel this topic area is very important</a:t>
            </a:r>
          </a:p>
          <a:p>
            <a:pPr>
              <a:lnSpc>
                <a:spcPct val="100000"/>
              </a:lnSpc>
              <a:spcBef>
                <a:spcPts val="0"/>
              </a:spcBef>
              <a:spcAft>
                <a:spcPts val="800"/>
              </a:spcAft>
            </a:pPr>
            <a:r>
              <a:rPr lang="en-US" sz="2400" dirty="0">
                <a:latin typeface="+mn-lt"/>
              </a:rPr>
              <a:t>Several campus offer coursework related to Precision Agriculture</a:t>
            </a:r>
          </a:p>
        </p:txBody>
      </p:sp>
    </p:spTree>
    <p:extLst>
      <p:ext uri="{BB962C8B-B14F-4D97-AF65-F5344CB8AC3E}">
        <p14:creationId xmlns:p14="http://schemas.microsoft.com/office/powerpoint/2010/main" val="713166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Precision Agriculture and Data Analytics</a:t>
            </a:r>
            <a:br>
              <a:rPr lang="en-US" sz="2800" b="0" dirty="0">
                <a:latin typeface="+mn-lt"/>
              </a:rPr>
            </a:br>
            <a:br>
              <a:rPr lang="en-US" sz="2800" b="0" dirty="0">
                <a:latin typeface="+mn-lt"/>
              </a:rPr>
            </a:br>
            <a:r>
              <a:rPr lang="en-US" sz="4400" b="0" dirty="0">
                <a:latin typeface="+mn-lt"/>
              </a:rPr>
              <a:t>Potential Overlap</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214787"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Legislature has invested in Grand Farm, a precision ag building at Lake Region State College, and other precision agriculture projects recently </a:t>
            </a:r>
          </a:p>
        </p:txBody>
      </p:sp>
    </p:spTree>
    <p:extLst>
      <p:ext uri="{BB962C8B-B14F-4D97-AF65-F5344CB8AC3E}">
        <p14:creationId xmlns:p14="http://schemas.microsoft.com/office/powerpoint/2010/main" val="35260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Precision Agriculture and Data Analytics</a:t>
            </a:r>
            <a:br>
              <a:rPr lang="en-US" sz="2800" b="0" dirty="0">
                <a:latin typeface="+mn-lt"/>
              </a:rPr>
            </a:br>
            <a:br>
              <a:rPr lang="en-US" sz="2800" b="0" dirty="0">
                <a:latin typeface="+mn-lt"/>
              </a:rPr>
            </a:br>
            <a:r>
              <a:rPr lang="en-US" sz="4400" b="0" dirty="0">
                <a:latin typeface="+mn-lt"/>
              </a:rPr>
              <a:t>Future Work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240187" cy="311365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Conversations with employers and other stakeholders should be held </a:t>
            </a:r>
          </a:p>
          <a:p>
            <a:pPr>
              <a:lnSpc>
                <a:spcPct val="100000"/>
              </a:lnSpc>
              <a:spcBef>
                <a:spcPts val="0"/>
              </a:spcBef>
              <a:spcAft>
                <a:spcPts val="800"/>
              </a:spcAft>
            </a:pPr>
            <a:r>
              <a:rPr lang="en-US" sz="2400" dirty="0">
                <a:latin typeface="+mn-lt"/>
              </a:rPr>
              <a:t>All campuses with Precision Agriculture coursework are encouraged to participate in the NDUS Ag Articulation Committee to ensure transferability of various coursework</a:t>
            </a:r>
          </a:p>
          <a:p>
            <a:pPr>
              <a:lnSpc>
                <a:spcPct val="100000"/>
              </a:lnSpc>
              <a:spcBef>
                <a:spcPts val="0"/>
              </a:spcBef>
              <a:spcAft>
                <a:spcPts val="800"/>
              </a:spcAft>
            </a:pPr>
            <a:r>
              <a:rPr lang="en-US" sz="2400" dirty="0">
                <a:latin typeface="+mn-lt"/>
              </a:rPr>
              <a:t>Potential for survey of employers and other stakeholders to be sure workforce needs are met</a:t>
            </a:r>
          </a:p>
        </p:txBody>
      </p:sp>
    </p:spTree>
    <p:extLst>
      <p:ext uri="{BB962C8B-B14F-4D97-AF65-F5344CB8AC3E}">
        <p14:creationId xmlns:p14="http://schemas.microsoft.com/office/powerpoint/2010/main" val="3546901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2800" b="0" dirty="0">
                <a:latin typeface="+mn-lt"/>
              </a:rPr>
              <a:t>Precision Agriculture and Data Analytics</a:t>
            </a:r>
            <a:br>
              <a:rPr lang="en-US" sz="2800" b="0" dirty="0">
                <a:latin typeface="+mn-lt"/>
              </a:rPr>
            </a:br>
            <a:br>
              <a:rPr lang="en-US" sz="2800" b="0" dirty="0">
                <a:latin typeface="+mn-lt"/>
              </a:rPr>
            </a:br>
            <a:r>
              <a:rPr lang="en-US" sz="4400" b="0" dirty="0">
                <a:latin typeface="+mn-lt"/>
              </a:rPr>
              <a:t>Gathering Support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969254" cy="291723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0"/>
              </a:spcBef>
              <a:spcAft>
                <a:spcPts val="800"/>
              </a:spcAft>
            </a:pPr>
            <a:r>
              <a:rPr lang="en-US" sz="2400" dirty="0">
                <a:latin typeface="+mn-lt"/>
              </a:rPr>
              <a:t>North Dakota is home to many companies involved in precision agriculture</a:t>
            </a:r>
          </a:p>
          <a:p>
            <a:pPr>
              <a:lnSpc>
                <a:spcPct val="100000"/>
              </a:lnSpc>
              <a:spcBef>
                <a:spcPts val="0"/>
              </a:spcBef>
              <a:spcAft>
                <a:spcPts val="800"/>
              </a:spcAft>
            </a:pPr>
            <a:r>
              <a:rPr lang="en-US" sz="2400" dirty="0">
                <a:latin typeface="+mn-lt"/>
              </a:rPr>
              <a:t>Grand Farm may be a strategic partner </a:t>
            </a:r>
          </a:p>
          <a:p>
            <a:pPr>
              <a:lnSpc>
                <a:spcPct val="100000"/>
              </a:lnSpc>
              <a:spcBef>
                <a:spcPts val="0"/>
              </a:spcBef>
              <a:spcAft>
                <a:spcPts val="800"/>
              </a:spcAft>
            </a:pPr>
            <a:r>
              <a:rPr lang="en-US" sz="2400" dirty="0">
                <a:latin typeface="+mn-lt"/>
              </a:rPr>
              <a:t>A number of precision agriculture companies have a presence in North Dakota</a:t>
            </a:r>
          </a:p>
          <a:p>
            <a:pPr lvl="1">
              <a:lnSpc>
                <a:spcPct val="100000"/>
              </a:lnSpc>
              <a:spcBef>
                <a:spcPts val="0"/>
              </a:spcBef>
              <a:spcAft>
                <a:spcPts val="800"/>
              </a:spcAft>
            </a:pPr>
            <a:r>
              <a:rPr lang="en-US" sz="2200" dirty="0">
                <a:latin typeface="+mn-lt"/>
              </a:rPr>
              <a:t>Ensure they are engaged in advisory boards and other means of engagement</a:t>
            </a:r>
          </a:p>
        </p:txBody>
      </p:sp>
    </p:spTree>
    <p:extLst>
      <p:ext uri="{BB962C8B-B14F-4D97-AF65-F5344CB8AC3E}">
        <p14:creationId xmlns:p14="http://schemas.microsoft.com/office/powerpoint/2010/main" val="2103689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1466988"/>
            <a:ext cx="7597180" cy="2710190"/>
          </a:xfrm>
        </p:spPr>
        <p:txBody>
          <a:bodyPr>
            <a:noAutofit/>
          </a:bodyPr>
          <a:lstStyle/>
          <a:p>
            <a:pPr algn="ctr"/>
            <a:r>
              <a:rPr lang="en-US" sz="4400" b="0" dirty="0">
                <a:latin typeface="+mn-lt"/>
              </a:rPr>
              <a:t>Topic #2</a:t>
            </a:r>
            <a:br>
              <a:rPr lang="en-US" sz="4400" b="0" dirty="0">
                <a:latin typeface="+mn-lt"/>
              </a:rPr>
            </a:br>
            <a:br>
              <a:rPr lang="en-US" sz="4400" b="0" dirty="0">
                <a:latin typeface="+mn-lt"/>
              </a:rPr>
            </a:br>
            <a:r>
              <a:rPr lang="en-US" sz="4400" b="0" dirty="0">
                <a:latin typeface="+mn-lt"/>
              </a:rPr>
              <a:t>Livestock Development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035737" y="5664128"/>
            <a:ext cx="9106211" cy="652690"/>
          </a:xfrm>
          <a:prstGeom prst="rect">
            <a:avLst/>
          </a:prstGeom>
        </p:spPr>
        <p:txBody>
          <a:bodyPr vert="horz" lIns="91440" tIns="45720" rIns="91440" bIns="45720" rtlCol="0">
            <a:normAutofit fontScale="925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Identify if this is a </a:t>
            </a:r>
            <a:r>
              <a:rPr lang="en-US" sz="3600" i="1" u="sng" dirty="0">
                <a:solidFill>
                  <a:srgbClr val="00407A"/>
                </a:solidFill>
                <a:latin typeface="+mn-lt"/>
              </a:rPr>
              <a:t>Commend</a:t>
            </a:r>
            <a:r>
              <a:rPr lang="en-US" sz="2400" dirty="0">
                <a:latin typeface="+mn-lt"/>
              </a:rPr>
              <a:t>, </a:t>
            </a:r>
            <a:r>
              <a:rPr lang="en-US" sz="3600" i="1" u="sng" dirty="0">
                <a:solidFill>
                  <a:srgbClr val="00407A"/>
                </a:solidFill>
                <a:latin typeface="+mn-lt"/>
              </a:rPr>
              <a:t>Endorse</a:t>
            </a:r>
            <a:r>
              <a:rPr lang="en-US" sz="2400" dirty="0">
                <a:latin typeface="+mn-lt"/>
              </a:rPr>
              <a:t>, or </a:t>
            </a:r>
            <a:r>
              <a:rPr lang="en-US" sz="3600" i="1" u="sng" dirty="0">
                <a:solidFill>
                  <a:srgbClr val="00407A"/>
                </a:solidFill>
                <a:latin typeface="+mn-lt"/>
              </a:rPr>
              <a:t>Call to Action</a:t>
            </a:r>
          </a:p>
        </p:txBody>
      </p:sp>
      <p:sp>
        <p:nvSpPr>
          <p:cNvPr id="5" name="Content Placeholder 2">
            <a:extLst>
              <a:ext uri="{FF2B5EF4-FFF2-40B4-BE49-F238E27FC236}">
                <a16:creationId xmlns:a16="http://schemas.microsoft.com/office/drawing/2014/main" id="{820B7060-DC97-4E3C-ABB3-22E09AE418E7}"/>
              </a:ext>
            </a:extLst>
          </p:cNvPr>
          <p:cNvSpPr txBox="1">
            <a:spLocks/>
          </p:cNvSpPr>
          <p:nvPr/>
        </p:nvSpPr>
        <p:spPr>
          <a:xfrm>
            <a:off x="1416737" y="4267963"/>
            <a:ext cx="9106211"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Dr. Craig Zimprich and Dr. Greg Lardy</a:t>
            </a:r>
            <a:endParaRPr lang="en-US" sz="3600" i="1" u="sng" dirty="0">
              <a:solidFill>
                <a:srgbClr val="00407A"/>
              </a:solidFill>
              <a:latin typeface="+mn-lt"/>
            </a:endParaRPr>
          </a:p>
        </p:txBody>
      </p:sp>
    </p:spTree>
    <p:extLst>
      <p:ext uri="{BB962C8B-B14F-4D97-AF65-F5344CB8AC3E}">
        <p14:creationId xmlns:p14="http://schemas.microsoft.com/office/powerpoint/2010/main" val="1076912047"/>
      </p:ext>
    </p:extLst>
  </p:cSld>
  <p:clrMapOvr>
    <a:masterClrMapping/>
  </p:clrMapOvr>
</p:sld>
</file>

<file path=ppt/theme/theme1.xml><?xml version="1.0" encoding="utf-8"?>
<a:theme xmlns:a="http://schemas.openxmlformats.org/drawingml/2006/main" name="Basis">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NDUS PPT template 2022.potx" id="{DF535290-B0B1-4A51-B265-35C445AB3207}" vid="{3AE6B686-C2AD-46B2-A248-0CF51D5484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3322E2859EA04480C0C6770A34B461" ma:contentTypeVersion="13" ma:contentTypeDescription="Create a new document." ma:contentTypeScope="" ma:versionID="e7ea2cf009fe337070c28344bdea1d32">
  <xsd:schema xmlns:xsd="http://www.w3.org/2001/XMLSchema" xmlns:xs="http://www.w3.org/2001/XMLSchema" xmlns:p="http://schemas.microsoft.com/office/2006/metadata/properties" xmlns:ns2="a22fb1fb-4506-419e-9ae5-caa48fd26b25" xmlns:ns3="6409aea7-142b-4a17-91e3-ac20f39121ad" targetNamespace="http://schemas.microsoft.com/office/2006/metadata/properties" ma:root="true" ma:fieldsID="4d79c71df06e012a9628ba5fca4bda1b" ns2:_="" ns3:_="">
    <xsd:import namespace="a22fb1fb-4506-419e-9ae5-caa48fd26b25"/>
    <xsd:import namespace="6409aea7-142b-4a17-91e3-ac20f39121a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fb1fb-4506-419e-9ae5-caa48fd26b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286ec34-a2ae-4ac6-b6b4-0b3167cce8d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09aea7-142b-4a17-91e3-ac20f39121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ce97245-1d1c-4fc8-bc04-753aa03d46c3}" ma:internalName="TaxCatchAll" ma:showField="CatchAllData" ma:web="6409aea7-142b-4a17-91e3-ac20f39121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22fb1fb-4506-419e-9ae5-caa48fd26b25">
      <Terms xmlns="http://schemas.microsoft.com/office/infopath/2007/PartnerControls"/>
    </lcf76f155ced4ddcb4097134ff3c332f>
    <TaxCatchAll xmlns="6409aea7-142b-4a17-91e3-ac20f39121ad" xsi:nil="true"/>
  </documentManagement>
</p:properties>
</file>

<file path=customXml/itemProps1.xml><?xml version="1.0" encoding="utf-8"?>
<ds:datastoreItem xmlns:ds="http://schemas.openxmlformats.org/officeDocument/2006/customXml" ds:itemID="{55629EAD-7047-4C85-ADD1-2F6287906FCB}"/>
</file>

<file path=customXml/itemProps2.xml><?xml version="1.0" encoding="utf-8"?>
<ds:datastoreItem xmlns:ds="http://schemas.openxmlformats.org/officeDocument/2006/customXml" ds:itemID="{5C8FBEE1-761D-4197-B28C-7F4DC1D50B47}"/>
</file>

<file path=customXml/itemProps3.xml><?xml version="1.0" encoding="utf-8"?>
<ds:datastoreItem xmlns:ds="http://schemas.openxmlformats.org/officeDocument/2006/customXml" ds:itemID="{77062462-8731-4925-8E14-8EA1D6EA57CB}"/>
</file>

<file path=docProps/app.xml><?xml version="1.0" encoding="utf-8"?>
<Properties xmlns="http://schemas.openxmlformats.org/officeDocument/2006/extended-properties" xmlns:vt="http://schemas.openxmlformats.org/officeDocument/2006/docPropsVTypes">
  <Template>NDUS PPT template 2022 w green and blue border</Template>
  <TotalTime>1092</TotalTime>
  <Words>1590</Words>
  <Application>Microsoft Office PowerPoint</Application>
  <PresentationFormat>Widescreen</PresentationFormat>
  <Paragraphs>111</Paragraphs>
  <Slides>28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Corbel</vt:lpstr>
      <vt:lpstr>Tahoma</vt:lpstr>
      <vt:lpstr>Basis</vt:lpstr>
      <vt:lpstr>PowerPoint Presentation</vt:lpstr>
      <vt:lpstr>Agriculture Study Group Participants</vt:lpstr>
      <vt:lpstr>Topic #1  Precision Agriculture and Data Analytics</vt:lpstr>
      <vt:lpstr>Precision Agriculture and Data Analytics   Why This Topic?</vt:lpstr>
      <vt:lpstr>Precision Agriculture and Data Analytics  Research Methodology</vt:lpstr>
      <vt:lpstr>Precision Agriculture and Data Analytics  Potential Overlap</vt:lpstr>
      <vt:lpstr>Precision Agriculture and Data Analytics  Future Work</vt:lpstr>
      <vt:lpstr>Precision Agriculture and Data Analytics  Gathering Support</vt:lpstr>
      <vt:lpstr>Topic #2  Livestock Development</vt:lpstr>
      <vt:lpstr>Livestock Development   Why This Topic?</vt:lpstr>
      <vt:lpstr>Livestock Development  Research Methodology</vt:lpstr>
      <vt:lpstr>Livestock Development  Potential Overlap</vt:lpstr>
      <vt:lpstr>Livestock Development  Future Work</vt:lpstr>
      <vt:lpstr>Livestock Development  Gathering Support</vt:lpstr>
      <vt:lpstr>Topic #3  Sustainability and Climate Resiliency</vt:lpstr>
      <vt:lpstr>Sustainability and Climate Resiliency   Why This Topic?</vt:lpstr>
      <vt:lpstr>Sustainability and Climate Resiliency  Research Methodology</vt:lpstr>
      <vt:lpstr>Sustainability and Climate Resiliency  Potential Overlap</vt:lpstr>
      <vt:lpstr>Sustainability and Climate Resiliency  Future Work</vt:lpstr>
      <vt:lpstr>Sustainability and Climate Resiliency  Gathering Support</vt:lpstr>
      <vt:lpstr>Topic #4  Consumer Preferences</vt:lpstr>
      <vt:lpstr>Consumer Preferences   Why This Topic?</vt:lpstr>
      <vt:lpstr>Consumer Preferences  Research Methodology</vt:lpstr>
      <vt:lpstr>Consumer Preferences  Potential Overlap</vt:lpstr>
      <vt:lpstr>Consumer Preferences  Future Work</vt:lpstr>
      <vt:lpstr>Consumer Preferences  Gathering Support</vt:lpstr>
      <vt:lpstr>Topics considered, but ruled out as stand alone.  Will most likely get addressed with selected topics. </vt:lpstr>
      <vt:lpstr>Questions,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Rostad</dc:creator>
  <cp:lastModifiedBy>DeGeldere, LaDonna</cp:lastModifiedBy>
  <cp:revision>21</cp:revision>
  <cp:lastPrinted>2023-10-30T21:19:50Z</cp:lastPrinted>
  <dcterms:created xsi:type="dcterms:W3CDTF">2022-04-28T13:06:59Z</dcterms:created>
  <dcterms:modified xsi:type="dcterms:W3CDTF">2023-10-31T14:35:01Z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0x010100393322E2859EA04480C0C6770A34B461</vt:lpwstr>
  </property>
</Properties>
</file>